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71" r:id="rId2"/>
    <p:sldId id="282" r:id="rId3"/>
    <p:sldId id="281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</p:sldIdLst>
  <p:sldSz cx="9144000" cy="6858000" type="screen4x3"/>
  <p:notesSz cx="6735763" cy="98663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0443" tIns="45222" rIns="90443" bIns="45222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0443" tIns="45222" rIns="90443" bIns="45222" rtlCol="0"/>
          <a:lstStyle>
            <a:lvl1pPr algn="r">
              <a:defRPr sz="1200"/>
            </a:lvl1pPr>
          </a:lstStyle>
          <a:p>
            <a:fld id="{8BA969F9-EAF4-4719-9846-19E2EFFD0732}" type="datetimeFigureOut">
              <a:rPr lang="cs-CZ" smtClean="0"/>
              <a:t>26.5.2017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0443" tIns="45222" rIns="90443" bIns="45222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0443" tIns="45222" rIns="90443" bIns="45222" rtlCol="0" anchor="b"/>
          <a:lstStyle>
            <a:lvl1pPr algn="r">
              <a:defRPr sz="1200"/>
            </a:lvl1pPr>
          </a:lstStyle>
          <a:p>
            <a:fld id="{CF118BF5-CDF0-4834-AE3F-B8F8F5A08E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25766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0443" tIns="45222" rIns="90443" bIns="45222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0443" tIns="45222" rIns="90443" bIns="45222" rtlCol="0"/>
          <a:lstStyle>
            <a:lvl1pPr algn="r">
              <a:defRPr sz="1200"/>
            </a:lvl1pPr>
          </a:lstStyle>
          <a:p>
            <a:fld id="{43476A09-7459-4B7B-B1B4-630AFD788676}" type="datetimeFigureOut">
              <a:rPr lang="cs-CZ" smtClean="0"/>
              <a:t>26.5.2017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43" tIns="45222" rIns="90443" bIns="45222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0443" tIns="45222" rIns="90443" bIns="45222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0443" tIns="45222" rIns="90443" bIns="45222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0443" tIns="45222" rIns="90443" bIns="45222" rtlCol="0" anchor="b"/>
          <a:lstStyle>
            <a:lvl1pPr algn="r">
              <a:defRPr sz="1200"/>
            </a:lvl1pPr>
          </a:lstStyle>
          <a:p>
            <a:fld id="{4EF0D51A-A0EA-4627-A29F-AD8A95A056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86099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34852" indent="-28263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30541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582758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34974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87191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39407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91624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43840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CF81BF-CB2A-4C0C-AC22-7A7F05EE5B21}" type="slidenum">
              <a:rPr lang="cs-CZ" sz="1300"/>
              <a:pPr eaLnBrk="1" hangingPunct="1"/>
              <a:t>1</a:t>
            </a:fld>
            <a:endParaRPr lang="cs-CZ" sz="13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34852" indent="-28263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30541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582758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34974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87191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39407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91624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43840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CF81BF-CB2A-4C0C-AC22-7A7F05EE5B21}" type="slidenum">
              <a:rPr lang="cs-CZ" sz="1300"/>
              <a:pPr eaLnBrk="1" hangingPunct="1"/>
              <a:t>10</a:t>
            </a:fld>
            <a:endParaRPr lang="cs-CZ" sz="13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34852" indent="-28263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30541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582758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34974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87191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39407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91624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43840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CF81BF-CB2A-4C0C-AC22-7A7F05EE5B21}" type="slidenum">
              <a:rPr lang="cs-CZ" sz="1300"/>
              <a:pPr eaLnBrk="1" hangingPunct="1"/>
              <a:t>11</a:t>
            </a:fld>
            <a:endParaRPr lang="cs-CZ" sz="13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34852" indent="-28263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30541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582758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34974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87191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39407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91624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43840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CF81BF-CB2A-4C0C-AC22-7A7F05EE5B21}" type="slidenum">
              <a:rPr lang="cs-CZ" sz="1300"/>
              <a:pPr eaLnBrk="1" hangingPunct="1"/>
              <a:t>2</a:t>
            </a:fld>
            <a:endParaRPr lang="cs-CZ" sz="13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34852" indent="-28263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30541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582758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34974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87191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39407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91624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43840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CF81BF-CB2A-4C0C-AC22-7A7F05EE5B21}" type="slidenum">
              <a:rPr lang="cs-CZ" sz="1300"/>
              <a:pPr eaLnBrk="1" hangingPunct="1"/>
              <a:t>3</a:t>
            </a:fld>
            <a:endParaRPr lang="cs-CZ" sz="13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34852" indent="-28263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30541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582758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34974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87191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39407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91624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43840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CF81BF-CB2A-4C0C-AC22-7A7F05EE5B21}" type="slidenum">
              <a:rPr lang="cs-CZ" sz="1300"/>
              <a:pPr eaLnBrk="1" hangingPunct="1"/>
              <a:t>4</a:t>
            </a:fld>
            <a:endParaRPr lang="cs-CZ" sz="13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34852" indent="-28263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30541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582758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34974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87191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39407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91624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43840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CF81BF-CB2A-4C0C-AC22-7A7F05EE5B21}" type="slidenum">
              <a:rPr lang="cs-CZ" sz="1300"/>
              <a:pPr eaLnBrk="1" hangingPunct="1"/>
              <a:t>5</a:t>
            </a:fld>
            <a:endParaRPr lang="cs-CZ" sz="13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34852" indent="-28263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30541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582758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34974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87191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39407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91624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43840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CF81BF-CB2A-4C0C-AC22-7A7F05EE5B21}" type="slidenum">
              <a:rPr lang="cs-CZ" sz="1300"/>
              <a:pPr eaLnBrk="1" hangingPunct="1"/>
              <a:t>6</a:t>
            </a:fld>
            <a:endParaRPr lang="cs-CZ" sz="13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34852" indent="-28263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30541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582758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34974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87191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39407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91624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43840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CF81BF-CB2A-4C0C-AC22-7A7F05EE5B21}" type="slidenum">
              <a:rPr lang="cs-CZ" sz="1300"/>
              <a:pPr eaLnBrk="1" hangingPunct="1"/>
              <a:t>7</a:t>
            </a:fld>
            <a:endParaRPr lang="cs-CZ" sz="13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34852" indent="-28263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30541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582758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34974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87191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39407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91624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43840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CF81BF-CB2A-4C0C-AC22-7A7F05EE5B21}" type="slidenum">
              <a:rPr lang="cs-CZ" sz="1300"/>
              <a:pPr eaLnBrk="1" hangingPunct="1"/>
              <a:t>8</a:t>
            </a:fld>
            <a:endParaRPr lang="cs-CZ" sz="13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34852" indent="-28263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30541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582758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34974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87191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39407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91624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43840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CF81BF-CB2A-4C0C-AC22-7A7F05EE5B21}" type="slidenum">
              <a:rPr lang="cs-CZ" sz="1300"/>
              <a:pPr eaLnBrk="1" hangingPunct="1"/>
              <a:t>9</a:t>
            </a:fld>
            <a:endParaRPr lang="cs-CZ" sz="13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F4223-31B3-44D8-8D3C-A4DEDC133585}" type="datetimeFigureOut">
              <a:rPr lang="cs-CZ" smtClean="0"/>
              <a:t>26.5.2017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7891-43C0-445C-A56C-A0983258A79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6558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F4223-31B3-44D8-8D3C-A4DEDC133585}" type="datetimeFigureOut">
              <a:rPr lang="cs-CZ" smtClean="0"/>
              <a:t>26.5.2017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7891-43C0-445C-A56C-A0983258A79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2329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F4223-31B3-44D8-8D3C-A4DEDC133585}" type="datetimeFigureOut">
              <a:rPr lang="cs-CZ" smtClean="0"/>
              <a:t>26.5.2017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7891-43C0-445C-A56C-A0983258A79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2119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F4223-31B3-44D8-8D3C-A4DEDC133585}" type="datetimeFigureOut">
              <a:rPr lang="cs-CZ" smtClean="0"/>
              <a:t>26.5.2017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7891-43C0-445C-A56C-A0983258A79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9292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F4223-31B3-44D8-8D3C-A4DEDC133585}" type="datetimeFigureOut">
              <a:rPr lang="cs-CZ" smtClean="0"/>
              <a:t>26.5.2017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7891-43C0-445C-A56C-A0983258A79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7862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F4223-31B3-44D8-8D3C-A4DEDC133585}" type="datetimeFigureOut">
              <a:rPr lang="cs-CZ" smtClean="0"/>
              <a:t>26.5.2017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7891-43C0-445C-A56C-A0983258A79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9408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F4223-31B3-44D8-8D3C-A4DEDC133585}" type="datetimeFigureOut">
              <a:rPr lang="cs-CZ" smtClean="0"/>
              <a:t>26.5.2017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7891-43C0-445C-A56C-A0983258A79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2388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F4223-31B3-44D8-8D3C-A4DEDC133585}" type="datetimeFigureOut">
              <a:rPr lang="cs-CZ" smtClean="0"/>
              <a:t>26.5.2017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7891-43C0-445C-A56C-A0983258A79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358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F4223-31B3-44D8-8D3C-A4DEDC133585}" type="datetimeFigureOut">
              <a:rPr lang="cs-CZ" smtClean="0"/>
              <a:t>26.5.2017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7891-43C0-445C-A56C-A0983258A79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20259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F4223-31B3-44D8-8D3C-A4DEDC133585}" type="datetimeFigureOut">
              <a:rPr lang="cs-CZ" smtClean="0"/>
              <a:t>26.5.2017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7891-43C0-445C-A56C-A0983258A79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5403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F4223-31B3-44D8-8D3C-A4DEDC133585}" type="datetimeFigureOut">
              <a:rPr lang="cs-CZ" smtClean="0"/>
              <a:t>26.5.2017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7891-43C0-445C-A56C-A0983258A79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7043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AF4223-31B3-44D8-8D3C-A4DEDC133585}" type="datetimeFigureOut">
              <a:rPr lang="cs-CZ" smtClean="0"/>
              <a:t>26.5.2017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EE7891-43C0-445C-A56C-A0983258A79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6356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pru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06613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71600" y="620688"/>
            <a:ext cx="7715200" cy="55054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	</a:t>
            </a:r>
            <a:endParaRPr lang="cs-CZ" dirty="0" smtClean="0"/>
          </a:p>
          <a:p>
            <a:pPr marL="0" indent="0" algn="ctr">
              <a:buNone/>
            </a:pPr>
            <a:r>
              <a:rPr lang="cs-CZ" sz="2000" dirty="0" smtClean="0"/>
              <a:t>CONFERENCE</a:t>
            </a:r>
          </a:p>
          <a:p>
            <a:pPr marL="0" indent="0" algn="ctr">
              <a:buNone/>
            </a:pPr>
            <a:r>
              <a:rPr lang="en-GB" dirty="0" smtClean="0"/>
              <a:t>Youth Guarantee – Midterm State of Play</a:t>
            </a:r>
          </a:p>
          <a:p>
            <a:pPr marL="0" indent="0" algn="ctr">
              <a:buNone/>
            </a:pPr>
            <a:r>
              <a:rPr lang="cs-CZ" sz="2000" dirty="0" smtClean="0"/>
              <a:t>Sofia, 30 May 2017 </a:t>
            </a:r>
          </a:p>
          <a:p>
            <a:pPr marL="0" indent="0" algn="ctr">
              <a:buNone/>
            </a:pPr>
            <a:endParaRPr lang="cs-CZ" sz="2000" dirty="0" smtClean="0"/>
          </a:p>
          <a:p>
            <a:pPr marL="0" indent="0" algn="ctr">
              <a:buNone/>
            </a:pPr>
            <a:r>
              <a:rPr lang="en-GB" sz="2800" dirty="0" smtClean="0"/>
              <a:t>Youth Employment and Unemployment</a:t>
            </a:r>
          </a:p>
          <a:p>
            <a:pPr marL="0" indent="0" algn="ctr">
              <a:buNone/>
            </a:pPr>
            <a:r>
              <a:rPr lang="cs-CZ" sz="2800" dirty="0"/>
              <a:t>i</a:t>
            </a:r>
            <a:r>
              <a:rPr lang="en-GB" sz="2800" dirty="0" smtClean="0"/>
              <a:t>n the context of Youth Guarantee </a:t>
            </a:r>
          </a:p>
          <a:p>
            <a:pPr marL="0" indent="0" algn="ctr">
              <a:buNone/>
            </a:pPr>
            <a:r>
              <a:rPr lang="cs-CZ" sz="2800" dirty="0" smtClean="0"/>
              <a:t>in Czech Republic</a:t>
            </a:r>
          </a:p>
          <a:p>
            <a:pPr marL="0" indent="0" algn="ctr">
              <a:buNone/>
            </a:pPr>
            <a:endParaRPr lang="cs-CZ" sz="1600" dirty="0" smtClean="0"/>
          </a:p>
          <a:p>
            <a:pPr marL="0" indent="0" algn="ctr">
              <a:buNone/>
            </a:pPr>
            <a:r>
              <a:rPr lang="cs-CZ" sz="1600" dirty="0" smtClean="0"/>
              <a:t>Lukáš Krupička</a:t>
            </a:r>
          </a:p>
          <a:p>
            <a:pPr marL="0" indent="0" algn="ctr">
              <a:buNone/>
            </a:pPr>
            <a:r>
              <a:rPr lang="en-GB" sz="1400" dirty="0" smtClean="0"/>
              <a:t>Ministry of Labour and Social Affairs of the Czech Republic</a:t>
            </a:r>
          </a:p>
          <a:p>
            <a:pPr marL="0" indent="0" algn="ctr">
              <a:buNone/>
            </a:pPr>
            <a:endParaRPr lang="en-GB" sz="2000" dirty="0" smtClean="0"/>
          </a:p>
          <a:p>
            <a:pPr>
              <a:buFont typeface="Wingdings" panose="05000000000000000000" pitchFamily="2" charset="2"/>
              <a:buChar char="§"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668249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pru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06613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71600" y="620688"/>
            <a:ext cx="7715200" cy="5505475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GB" dirty="0" smtClean="0"/>
              <a:t>Some key challenges</a:t>
            </a:r>
            <a:r>
              <a:rPr lang="cs-CZ" dirty="0" smtClean="0"/>
              <a:t>, </a:t>
            </a:r>
            <a:r>
              <a:rPr lang="en-GB" dirty="0" smtClean="0"/>
              <a:t>issues</a:t>
            </a:r>
            <a:r>
              <a:rPr lang="cs-CZ" dirty="0" smtClean="0"/>
              <a:t>, </a:t>
            </a:r>
            <a:r>
              <a:rPr lang="en-GB" dirty="0" smtClean="0"/>
              <a:t>questions</a:t>
            </a:r>
            <a:r>
              <a:rPr lang="cs-CZ" dirty="0" smtClean="0"/>
              <a:t> </a:t>
            </a:r>
          </a:p>
          <a:p>
            <a:pPr marL="0" indent="0" algn="ctr">
              <a:buNone/>
            </a:pPr>
            <a:endParaRPr lang="cs-CZ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most disadvantaged</a:t>
            </a:r>
            <a:r>
              <a:rPr lang="cs-CZ" dirty="0" smtClean="0"/>
              <a:t> </a:t>
            </a:r>
            <a:r>
              <a:rPr lang="en-GB" dirty="0" smtClean="0"/>
              <a:t>youth</a:t>
            </a:r>
            <a:r>
              <a:rPr lang="cs-CZ" dirty="0" smtClean="0"/>
              <a:t>, </a:t>
            </a:r>
            <a:r>
              <a:rPr lang="cs-CZ" dirty="0" smtClean="0"/>
              <a:t>mix</a:t>
            </a:r>
            <a:r>
              <a:rPr lang="en-GB" dirty="0" smtClean="0"/>
              <a:t> of</a:t>
            </a:r>
            <a:r>
              <a:rPr lang="cs-CZ" dirty="0" smtClean="0"/>
              <a:t> </a:t>
            </a:r>
            <a:r>
              <a:rPr lang="en-GB" dirty="0" smtClean="0"/>
              <a:t>disadvantages</a:t>
            </a:r>
            <a:r>
              <a:rPr lang="cs-CZ" dirty="0" smtClean="0"/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close</a:t>
            </a:r>
            <a:r>
              <a:rPr lang="cs-CZ" dirty="0" smtClean="0"/>
              <a:t> </a:t>
            </a:r>
            <a:r>
              <a:rPr lang="en-GB" dirty="0" smtClean="0"/>
              <a:t>cooperation</a:t>
            </a:r>
            <a:r>
              <a:rPr lang="cs-CZ" dirty="0" smtClean="0"/>
              <a:t> </a:t>
            </a:r>
            <a:r>
              <a:rPr lang="en-GB" dirty="0" smtClean="0"/>
              <a:t>of</a:t>
            </a:r>
            <a:r>
              <a:rPr lang="cs-CZ" dirty="0" smtClean="0"/>
              <a:t> </a:t>
            </a:r>
            <a:r>
              <a:rPr lang="en-GB" dirty="0" smtClean="0"/>
              <a:t>stakeholders</a:t>
            </a:r>
            <a:r>
              <a:rPr lang="cs-CZ" dirty="0" smtClean="0"/>
              <a:t>   </a:t>
            </a:r>
            <a:endParaRPr lang="en-GB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YG scheme– definition of good quality offer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information systems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NEETs in CZ, who, how many, subgroups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l</a:t>
            </a:r>
            <a:r>
              <a:rPr lang="en-GB" dirty="0" smtClean="0"/>
              <a:t>ow wages</a:t>
            </a:r>
            <a:r>
              <a:rPr lang="cs-CZ" dirty="0" smtClean="0"/>
              <a:t>, </a:t>
            </a:r>
            <a:r>
              <a:rPr lang="en-GB" dirty="0" smtClean="0"/>
              <a:t>social policy</a:t>
            </a:r>
            <a:r>
              <a:rPr lang="cs-CZ" dirty="0" smtClean="0"/>
              <a:t>, </a:t>
            </a:r>
            <a:r>
              <a:rPr lang="en-GB" dirty="0" smtClean="0"/>
              <a:t>making work pay</a:t>
            </a:r>
            <a:endParaRPr lang="cs-CZ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motivation</a:t>
            </a:r>
            <a:r>
              <a:rPr lang="cs-CZ" dirty="0" smtClean="0"/>
              <a:t> to </a:t>
            </a:r>
            <a:r>
              <a:rPr lang="en-GB" dirty="0" smtClean="0"/>
              <a:t>take</a:t>
            </a:r>
            <a:r>
              <a:rPr lang="cs-CZ" dirty="0" smtClean="0"/>
              <a:t> up a </a:t>
            </a:r>
            <a:r>
              <a:rPr lang="en-GB" dirty="0" smtClean="0"/>
              <a:t>vacancy</a:t>
            </a:r>
            <a:endParaRPr lang="cs-CZ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debts</a:t>
            </a:r>
            <a:r>
              <a:rPr lang="cs-CZ" dirty="0" smtClean="0"/>
              <a:t>, </a:t>
            </a:r>
            <a:r>
              <a:rPr lang="en-GB" dirty="0" smtClean="0"/>
              <a:t>illegal work</a:t>
            </a:r>
            <a:r>
              <a:rPr lang="cs-CZ" dirty="0"/>
              <a:t> </a:t>
            </a:r>
            <a:r>
              <a:rPr lang="cs-CZ" dirty="0" smtClean="0"/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labour mobility</a:t>
            </a:r>
            <a:r>
              <a:rPr lang="cs-CZ" dirty="0" smtClean="0"/>
              <a:t>, </a:t>
            </a:r>
            <a:r>
              <a:rPr lang="en-GB" dirty="0" smtClean="0"/>
              <a:t>housing costs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cooperation </a:t>
            </a:r>
            <a:r>
              <a:rPr lang="en-GB" dirty="0"/>
              <a:t>of schools and </a:t>
            </a:r>
            <a:r>
              <a:rPr lang="en-GB" dirty="0" smtClean="0"/>
              <a:t>enterprises</a:t>
            </a:r>
            <a:endParaRPr lang="en-GB" dirty="0"/>
          </a:p>
          <a:p>
            <a:pPr marL="0" indent="0">
              <a:buNone/>
            </a:pPr>
            <a:r>
              <a:rPr lang="cs-CZ" dirty="0" smtClean="0"/>
              <a:t>   </a:t>
            </a:r>
            <a:r>
              <a:rPr lang="cs-CZ" dirty="0" smtClean="0"/>
              <a:t>  </a:t>
            </a:r>
            <a:r>
              <a:rPr lang="en-GB" dirty="0" smtClean="0"/>
              <a:t> </a:t>
            </a:r>
            <a:endParaRPr lang="en-GB" dirty="0" smtClean="0"/>
          </a:p>
          <a:p>
            <a:pPr marL="0" indent="0">
              <a:buNone/>
            </a:pPr>
            <a:endParaRPr lang="cs-CZ" dirty="0"/>
          </a:p>
          <a:p>
            <a:pPr marL="0" indent="0" algn="ctr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09160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pru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06613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71600" y="620688"/>
            <a:ext cx="7715200" cy="550547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 algn="ctr">
              <a:buNone/>
            </a:pPr>
            <a:r>
              <a:rPr lang="en-GB" dirty="0" smtClean="0"/>
              <a:t>Looking forward to meet you and to have other</a:t>
            </a:r>
            <a:r>
              <a:rPr lang="cs-CZ" dirty="0" smtClean="0"/>
              <a:t> </a:t>
            </a:r>
            <a:r>
              <a:rPr lang="en-GB" dirty="0" smtClean="0"/>
              <a:t>possibility to share your views and opinions at any other occasion</a:t>
            </a:r>
            <a:r>
              <a:rPr lang="cs-CZ" dirty="0" smtClean="0"/>
              <a:t>. </a:t>
            </a:r>
          </a:p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r>
              <a:rPr lang="cs-CZ" sz="2400" dirty="0" smtClean="0"/>
              <a:t>Lukáš Krupička </a:t>
            </a:r>
          </a:p>
          <a:p>
            <a:pPr marL="0" indent="0" algn="ctr">
              <a:buNone/>
            </a:pPr>
            <a:r>
              <a:rPr lang="en-GB" sz="2400" dirty="0" smtClean="0"/>
              <a:t>Ministry of Labour and Social Affairs of the Czech </a:t>
            </a:r>
            <a:r>
              <a:rPr lang="en-GB" sz="2400" dirty="0" smtClean="0"/>
              <a:t>R</a:t>
            </a:r>
            <a:r>
              <a:rPr lang="en-GB" sz="2400" dirty="0" smtClean="0"/>
              <a:t>epublic</a:t>
            </a:r>
          </a:p>
          <a:p>
            <a:pPr marL="0" indent="0" algn="ctr">
              <a:buNone/>
            </a:pPr>
            <a:r>
              <a:rPr lang="cs-CZ" sz="2400" dirty="0" smtClean="0"/>
              <a:t>Lukas.Krupicka@mpsv.cz</a:t>
            </a:r>
            <a:r>
              <a:rPr lang="cs-CZ" sz="2400" dirty="0" smtClean="0"/>
              <a:t> 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847184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pru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06613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71600" y="620688"/>
            <a:ext cx="7715200" cy="55054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	</a:t>
            </a:r>
            <a:r>
              <a:rPr lang="cs-CZ" dirty="0" smtClean="0"/>
              <a:t>CZ </a:t>
            </a:r>
            <a:r>
              <a:rPr lang="en-US" dirty="0" smtClean="0"/>
              <a:t>context</a:t>
            </a:r>
            <a:r>
              <a:rPr lang="cs-CZ" dirty="0" smtClean="0"/>
              <a:t> - </a:t>
            </a:r>
            <a:r>
              <a:rPr lang="en-GB" dirty="0" smtClean="0"/>
              <a:t>population</a:t>
            </a:r>
            <a:r>
              <a:rPr lang="cs-CZ" dirty="0" smtClean="0"/>
              <a:t>, LM </a:t>
            </a:r>
            <a:r>
              <a:rPr lang="en-GB" dirty="0" smtClean="0"/>
              <a:t>conditions</a:t>
            </a:r>
            <a:r>
              <a:rPr lang="cs-CZ" dirty="0" smtClean="0"/>
              <a:t> </a:t>
            </a:r>
            <a:r>
              <a:rPr lang="en-GB" dirty="0" smtClean="0"/>
              <a:t> </a:t>
            </a:r>
            <a:endParaRPr lang="en-GB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population:</a:t>
            </a:r>
            <a:r>
              <a:rPr lang="cs-CZ" dirty="0" smtClean="0"/>
              <a:t>         </a:t>
            </a:r>
            <a:r>
              <a:rPr lang="en-GB" altLang="cs-CZ" dirty="0" smtClean="0"/>
              <a:t>10.553.843</a:t>
            </a:r>
            <a:r>
              <a:rPr lang="cs-CZ" altLang="cs-CZ" dirty="0" smtClean="0"/>
              <a:t> </a:t>
            </a:r>
            <a:r>
              <a:rPr lang="cs-CZ" sz="2000" dirty="0">
                <a:solidFill>
                  <a:prstClr val="black"/>
                </a:solidFill>
              </a:rPr>
              <a:t>(2016)</a:t>
            </a:r>
            <a:r>
              <a:rPr lang="cs-CZ" altLang="cs-CZ" dirty="0" smtClean="0"/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employed</a:t>
            </a:r>
            <a:r>
              <a:rPr lang="cs-CZ" dirty="0" smtClean="0"/>
              <a:t>:	      5.138.600 </a:t>
            </a:r>
            <a:r>
              <a:rPr lang="cs-CZ" sz="2000" dirty="0" smtClean="0"/>
              <a:t>(2016)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job seekers</a:t>
            </a:r>
            <a:r>
              <a:rPr lang="cs-CZ" dirty="0" smtClean="0"/>
              <a:t>:	          327.199 </a:t>
            </a:r>
            <a:r>
              <a:rPr lang="cs-CZ" sz="2000" dirty="0" smtClean="0"/>
              <a:t>(04/2017)  </a:t>
            </a:r>
            <a:r>
              <a:rPr lang="cs-CZ" dirty="0" smtClean="0"/>
              <a:t>	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children</a:t>
            </a:r>
            <a:r>
              <a:rPr lang="cs-CZ" dirty="0" smtClean="0"/>
              <a:t> U15:  	       1.625.143 </a:t>
            </a:r>
            <a:r>
              <a:rPr lang="cs-CZ" sz="2000" dirty="0">
                <a:solidFill>
                  <a:prstClr val="black"/>
                </a:solidFill>
              </a:rPr>
              <a:t>(2016) </a:t>
            </a:r>
            <a:r>
              <a:rPr lang="cs-CZ" sz="2000" dirty="0" smtClean="0">
                <a:solidFill>
                  <a:prstClr val="black"/>
                </a:solidFill>
              </a:rPr>
              <a:t> </a:t>
            </a:r>
            <a:endParaRPr lang="cs-CZ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15+ </a:t>
            </a:r>
            <a:r>
              <a:rPr lang="cs-CZ" dirty="0" smtClean="0"/>
              <a:t>at </a:t>
            </a:r>
            <a:r>
              <a:rPr lang="en-GB" dirty="0" smtClean="0"/>
              <a:t>schools</a:t>
            </a:r>
            <a:r>
              <a:rPr lang="cs-CZ" dirty="0" smtClean="0"/>
              <a:t>:          700.500 </a:t>
            </a:r>
            <a:r>
              <a:rPr lang="cs-CZ" sz="2000" dirty="0">
                <a:solidFill>
                  <a:prstClr val="black"/>
                </a:solidFill>
              </a:rPr>
              <a:t>(2016</a:t>
            </a:r>
            <a:r>
              <a:rPr lang="cs-CZ" sz="2000" dirty="0" smtClean="0">
                <a:solidFill>
                  <a:prstClr val="black"/>
                </a:solidFill>
              </a:rPr>
              <a:t>) </a:t>
            </a:r>
            <a:r>
              <a:rPr lang="cs-CZ" dirty="0" smtClean="0"/>
              <a:t>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i</a:t>
            </a:r>
            <a:r>
              <a:rPr lang="cs-CZ" dirty="0" smtClean="0"/>
              <a:t>n </a:t>
            </a:r>
            <a:r>
              <a:rPr lang="en-GB" dirty="0" smtClean="0"/>
              <a:t>retirement</a:t>
            </a:r>
            <a:r>
              <a:rPr lang="cs-CZ" dirty="0" smtClean="0"/>
              <a:t>:	       2.485.200 </a:t>
            </a:r>
            <a:r>
              <a:rPr lang="cs-CZ" sz="2000" dirty="0">
                <a:solidFill>
                  <a:prstClr val="black"/>
                </a:solidFill>
              </a:rPr>
              <a:t>(2016) </a:t>
            </a:r>
            <a:endParaRPr lang="cs-CZ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parents at leave</a:t>
            </a:r>
            <a:r>
              <a:rPr lang="cs-CZ" dirty="0" smtClean="0"/>
              <a:t>*:     321.800 </a:t>
            </a:r>
            <a:r>
              <a:rPr lang="cs-CZ" sz="2000" dirty="0" smtClean="0">
                <a:solidFill>
                  <a:prstClr val="black"/>
                </a:solidFill>
              </a:rPr>
              <a:t>(12/2017</a:t>
            </a:r>
            <a:r>
              <a:rPr lang="cs-CZ" sz="2000" dirty="0">
                <a:solidFill>
                  <a:prstClr val="black"/>
                </a:solidFill>
              </a:rPr>
              <a:t>)</a:t>
            </a:r>
            <a:r>
              <a:rPr lang="cs-CZ" dirty="0" smtClean="0"/>
              <a:t>  </a:t>
            </a:r>
            <a:endParaRPr lang="cs-CZ" sz="2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reported vacancies</a:t>
            </a:r>
            <a:r>
              <a:rPr lang="cs-CZ" dirty="0" smtClean="0"/>
              <a:t>:  159.072 </a:t>
            </a:r>
            <a:r>
              <a:rPr lang="cs-CZ" sz="2000" dirty="0" smtClean="0"/>
              <a:t>(04/2017)  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4155948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pru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06613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71600" y="620688"/>
            <a:ext cx="7715200" cy="5505475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		Youth 15-2</a:t>
            </a:r>
            <a:r>
              <a:rPr lang="cs-CZ" dirty="0" smtClean="0"/>
              <a:t>4</a:t>
            </a:r>
            <a:r>
              <a:rPr lang="en-GB" dirty="0" smtClean="0"/>
              <a:t> in CZ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Y 15-24</a:t>
            </a:r>
            <a:r>
              <a:rPr lang="cs-CZ" dirty="0" smtClean="0"/>
              <a:t>:			         </a:t>
            </a:r>
            <a:r>
              <a:rPr lang="en-GB" sz="2000" dirty="0" smtClean="0"/>
              <a:t>less</a:t>
            </a:r>
            <a:r>
              <a:rPr lang="cs-CZ" sz="2000" dirty="0" smtClean="0"/>
              <a:t> </a:t>
            </a:r>
            <a:r>
              <a:rPr lang="en-GB" sz="2000" dirty="0" smtClean="0"/>
              <a:t>than</a:t>
            </a:r>
            <a:r>
              <a:rPr lang="cs-CZ" sz="2000" dirty="0" smtClean="0"/>
              <a:t> </a:t>
            </a:r>
            <a:r>
              <a:rPr lang="cs-CZ" dirty="0" smtClean="0"/>
              <a:t>1.000.000 </a:t>
            </a:r>
            <a:endParaRPr lang="cs-CZ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Y 15-24 in </a:t>
            </a:r>
            <a:r>
              <a:rPr lang="en-GB" dirty="0" smtClean="0"/>
              <a:t>education</a:t>
            </a:r>
            <a:r>
              <a:rPr lang="cs-CZ" dirty="0" smtClean="0"/>
              <a:t>:</a:t>
            </a:r>
            <a:r>
              <a:rPr lang="cs-CZ" dirty="0"/>
              <a:t> </a:t>
            </a:r>
            <a:r>
              <a:rPr lang="cs-CZ" dirty="0" smtClean="0"/>
              <a:t>      </a:t>
            </a:r>
            <a:r>
              <a:rPr lang="en-GB" sz="2000" dirty="0" smtClean="0">
                <a:solidFill>
                  <a:prstClr val="black"/>
                </a:solidFill>
              </a:rPr>
              <a:t>less than</a:t>
            </a:r>
            <a:r>
              <a:rPr lang="cs-CZ" sz="2000" dirty="0" smtClean="0">
                <a:solidFill>
                  <a:prstClr val="black"/>
                </a:solidFill>
              </a:rPr>
              <a:t>       </a:t>
            </a:r>
            <a:r>
              <a:rPr lang="cs-CZ" dirty="0" smtClean="0"/>
              <a:t>630.000 </a:t>
            </a:r>
            <a:endParaRPr lang="cs-CZ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Y 15-24 </a:t>
            </a:r>
            <a:r>
              <a:rPr lang="en-GB" dirty="0" smtClean="0"/>
              <a:t>employed</a:t>
            </a:r>
            <a:r>
              <a:rPr lang="cs-CZ" dirty="0" smtClean="0"/>
              <a:t> </a:t>
            </a:r>
            <a:r>
              <a:rPr lang="cs-CZ" sz="2000" dirty="0">
                <a:solidFill>
                  <a:prstClr val="black"/>
                </a:solidFill>
              </a:rPr>
              <a:t>(2016</a:t>
            </a:r>
            <a:r>
              <a:rPr lang="cs-CZ" sz="2000" dirty="0" smtClean="0">
                <a:solidFill>
                  <a:prstClr val="black"/>
                </a:solidFill>
              </a:rPr>
              <a:t>):</a:t>
            </a:r>
            <a:r>
              <a:rPr lang="cs-CZ" dirty="0" smtClean="0">
                <a:solidFill>
                  <a:prstClr val="black"/>
                </a:solidFill>
              </a:rPr>
              <a:t> </a:t>
            </a:r>
            <a:r>
              <a:rPr lang="cs-CZ" dirty="0" smtClean="0"/>
              <a:t>                 294.900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Y 15-24 </a:t>
            </a:r>
            <a:r>
              <a:rPr lang="en-GB" dirty="0" smtClean="0"/>
              <a:t>job</a:t>
            </a:r>
            <a:r>
              <a:rPr lang="cs-CZ" dirty="0" smtClean="0"/>
              <a:t> </a:t>
            </a:r>
            <a:r>
              <a:rPr lang="en-GB" dirty="0" smtClean="0"/>
              <a:t>seekers</a:t>
            </a:r>
            <a:r>
              <a:rPr lang="cs-CZ" dirty="0" smtClean="0"/>
              <a:t> </a:t>
            </a:r>
            <a:r>
              <a:rPr lang="cs-CZ" sz="2000" dirty="0" smtClean="0">
                <a:solidFill>
                  <a:prstClr val="black"/>
                </a:solidFill>
              </a:rPr>
              <a:t>(04/2016):   </a:t>
            </a:r>
            <a:r>
              <a:rPr lang="cs-CZ" dirty="0" smtClean="0"/>
              <a:t>	   </a:t>
            </a:r>
            <a:r>
              <a:rPr lang="cs-CZ" dirty="0" smtClean="0"/>
              <a:t>   37.949    </a:t>
            </a:r>
            <a:endParaRPr lang="cs-CZ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Y 15-24 </a:t>
            </a:r>
            <a:r>
              <a:rPr lang="en-GB" dirty="0" smtClean="0"/>
              <a:t>maternity/parental </a:t>
            </a:r>
            <a:r>
              <a:rPr lang="en-GB" dirty="0" smtClean="0"/>
              <a:t>leave</a:t>
            </a:r>
            <a:r>
              <a:rPr lang="cs-CZ" dirty="0" smtClean="0"/>
              <a:t>:  </a:t>
            </a:r>
            <a:r>
              <a:rPr lang="cs-CZ" dirty="0" smtClean="0"/>
              <a:t>30.700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Y 15-24 </a:t>
            </a:r>
            <a:r>
              <a:rPr lang="en-GB" dirty="0"/>
              <a:t>non-registered NEETs</a:t>
            </a:r>
            <a:r>
              <a:rPr lang="cs-CZ" dirty="0"/>
              <a:t> ca</a:t>
            </a:r>
            <a:r>
              <a:rPr lang="cs-CZ" dirty="0" smtClean="0"/>
              <a:t>.:         ???    </a:t>
            </a:r>
            <a:endParaRPr lang="cs-CZ" dirty="0"/>
          </a:p>
          <a:p>
            <a:pPr marL="0" indent="0">
              <a:buNone/>
            </a:pPr>
            <a:r>
              <a:rPr lang="cs-CZ" dirty="0" smtClean="0"/>
              <a:t>    </a:t>
            </a:r>
            <a:r>
              <a:rPr lang="en-GB" dirty="0" smtClean="0"/>
              <a:t>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3143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pru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06613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71600" y="620688"/>
            <a:ext cx="7715200" cy="550547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cs-CZ" dirty="0" smtClean="0"/>
              <a:t>	</a:t>
            </a:r>
            <a:r>
              <a:rPr lang="en-GB" sz="3800" dirty="0" smtClean="0"/>
              <a:t>Unemployment</a:t>
            </a:r>
            <a:r>
              <a:rPr lang="cs-CZ" sz="3800" dirty="0" smtClean="0"/>
              <a:t> in CZ </a:t>
            </a:r>
            <a:r>
              <a:rPr lang="en-GB" sz="3800" dirty="0" smtClean="0"/>
              <a:t>within the </a:t>
            </a:r>
            <a:r>
              <a:rPr lang="cs-CZ" sz="3800" dirty="0" smtClean="0"/>
              <a:t>EU </a:t>
            </a:r>
            <a:r>
              <a:rPr lang="en-GB" sz="3800" dirty="0" smtClean="0"/>
              <a:t>context</a:t>
            </a:r>
            <a:endParaRPr lang="cs-CZ" sz="3800" dirty="0"/>
          </a:p>
          <a:p>
            <a:pPr marL="0" indent="0" algn="ctr">
              <a:buNone/>
            </a:pPr>
            <a:r>
              <a:rPr lang="en-GB" sz="2000" dirty="0" smtClean="0"/>
              <a:t>March</a:t>
            </a:r>
            <a:r>
              <a:rPr lang="cs-CZ" sz="2000" dirty="0" smtClean="0"/>
              <a:t> 2017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Total</a:t>
            </a:r>
            <a:r>
              <a:rPr lang="cs-CZ" dirty="0" smtClean="0"/>
              <a:t> U </a:t>
            </a:r>
            <a:r>
              <a:rPr lang="en-GB" dirty="0" smtClean="0"/>
              <a:t>rate</a:t>
            </a:r>
            <a:r>
              <a:rPr lang="cs-CZ" dirty="0" smtClean="0"/>
              <a:t>  </a:t>
            </a: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CZ: 3,2%, EU28: 8</a:t>
            </a:r>
            <a:r>
              <a:rPr lang="cs-CZ" dirty="0" smtClean="0"/>
              <a:t>%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ES: 18,2%, IT: 11,7%, FR: 10,1%, DE: 3,9%   </a:t>
            </a:r>
          </a:p>
          <a:p>
            <a:pPr marL="0" indent="0">
              <a:buNone/>
            </a:pPr>
            <a:r>
              <a:rPr lang="cs-CZ" dirty="0" smtClean="0"/>
              <a:t>PL: 5,3%, RO: 5,3%, BL: 6,6%  </a:t>
            </a:r>
          </a:p>
          <a:p>
            <a:pPr marL="0" indent="0">
              <a:buNone/>
            </a:pPr>
            <a:endParaRPr lang="cs-CZ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Youth</a:t>
            </a:r>
            <a:r>
              <a:rPr lang="cs-CZ" dirty="0" smtClean="0"/>
              <a:t> U </a:t>
            </a:r>
            <a:r>
              <a:rPr lang="en-GB" dirty="0" smtClean="0"/>
              <a:t>rate</a:t>
            </a:r>
            <a:endParaRPr lang="cs-CZ" dirty="0" smtClean="0"/>
          </a:p>
          <a:p>
            <a:pPr>
              <a:buFont typeface="Wingdings" panose="05000000000000000000" pitchFamily="2" charset="2"/>
              <a:buChar char="§"/>
            </a:pPr>
            <a:endParaRPr lang="cs-CZ" dirty="0" smtClean="0"/>
          </a:p>
          <a:p>
            <a:pPr marL="0" indent="0">
              <a:buNone/>
            </a:pPr>
            <a:r>
              <a:rPr lang="cs-CZ" dirty="0"/>
              <a:t>CZ </a:t>
            </a:r>
            <a:r>
              <a:rPr lang="cs-CZ" dirty="0" smtClean="0"/>
              <a:t>9,3%, EU28: 17,2</a:t>
            </a:r>
            <a:r>
              <a:rPr lang="cs-CZ" dirty="0" smtClean="0"/>
              <a:t>%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ES: 40,5%, IT: 34,1%, FR: 23,7%, DE: 6,7% </a:t>
            </a:r>
          </a:p>
          <a:p>
            <a:pPr marL="0" indent="0">
              <a:buNone/>
            </a:pPr>
            <a:r>
              <a:rPr lang="cs-CZ" dirty="0" smtClean="0"/>
              <a:t>PL: 14,4%, RO: ca 20%, BL: 17,5%  </a:t>
            </a:r>
            <a:endParaRPr lang="cs-CZ" dirty="0"/>
          </a:p>
          <a:p>
            <a:pPr>
              <a:buFont typeface="Wingdings" panose="05000000000000000000" pitchFamily="2" charset="2"/>
              <a:buChar char="§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0545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pru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06613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71600" y="620688"/>
            <a:ext cx="7715200" cy="5505475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GB" dirty="0" smtClean="0"/>
              <a:t>Youth Unemployment in CZ </a:t>
            </a:r>
          </a:p>
          <a:p>
            <a:pPr marL="0" indent="0" algn="ctr">
              <a:buNone/>
            </a:pPr>
            <a:r>
              <a:rPr lang="en-GB" sz="2400" dirty="0" smtClean="0"/>
              <a:t>Development 2014 – 2017</a:t>
            </a:r>
            <a:endParaRPr lang="cs-CZ" sz="2400" dirty="0" smtClean="0"/>
          </a:p>
          <a:p>
            <a:pPr marL="0" indent="0" algn="ctr">
              <a:buNone/>
            </a:pPr>
            <a:endParaRPr lang="cs-CZ" sz="2400" dirty="0" smtClean="0"/>
          </a:p>
          <a:p>
            <a:pPr marL="0" indent="0">
              <a:buNone/>
            </a:pPr>
            <a:r>
              <a:rPr lang="en-GB" sz="2400" dirty="0" smtClean="0"/>
              <a:t>Registered </a:t>
            </a:r>
            <a:r>
              <a:rPr lang="en-GB" sz="2400" dirty="0" smtClean="0"/>
              <a:t>job</a:t>
            </a:r>
            <a:r>
              <a:rPr lang="cs-CZ" sz="2400" dirty="0" smtClean="0"/>
              <a:t> </a:t>
            </a:r>
            <a:r>
              <a:rPr lang="en-GB" sz="2400" dirty="0" smtClean="0"/>
              <a:t>seekers </a:t>
            </a:r>
            <a:r>
              <a:rPr lang="en-GB" sz="2400" dirty="0" smtClean="0"/>
              <a:t>15-24 – stocks</a:t>
            </a:r>
            <a:r>
              <a:rPr lang="cs-CZ" sz="2400" dirty="0" smtClean="0"/>
              <a:t>: </a:t>
            </a:r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r>
              <a:rPr lang="cs-CZ" sz="2000" dirty="0" smtClean="0"/>
              <a:t>90 969 </a:t>
            </a:r>
            <a:r>
              <a:rPr lang="cs-CZ" sz="2000" dirty="0"/>
              <a:t>in 03/2014	 </a:t>
            </a:r>
            <a:r>
              <a:rPr lang="cs-CZ" sz="2000" dirty="0" smtClean="0"/>
              <a:t>	</a:t>
            </a:r>
          </a:p>
          <a:p>
            <a:pPr marL="0" indent="0">
              <a:buNone/>
            </a:pPr>
            <a:r>
              <a:rPr lang="cs-CZ" sz="2000" dirty="0" smtClean="0"/>
              <a:t>74 665 </a:t>
            </a:r>
            <a:r>
              <a:rPr lang="cs-CZ" sz="2000" dirty="0"/>
              <a:t>in </a:t>
            </a:r>
            <a:r>
              <a:rPr lang="cs-CZ" sz="2000" dirty="0" smtClean="0"/>
              <a:t>03/2015</a:t>
            </a:r>
          </a:p>
          <a:p>
            <a:pPr marL="0" indent="0">
              <a:buNone/>
            </a:pPr>
            <a:r>
              <a:rPr lang="cs-CZ" sz="2000" dirty="0"/>
              <a:t>56 720 in </a:t>
            </a:r>
            <a:r>
              <a:rPr lang="cs-CZ" sz="2000" dirty="0" smtClean="0"/>
              <a:t>03/2016</a:t>
            </a:r>
          </a:p>
          <a:p>
            <a:pPr marL="0" indent="0">
              <a:buNone/>
            </a:pPr>
            <a:r>
              <a:rPr lang="cs-CZ" sz="2000" dirty="0" smtClean="0"/>
              <a:t>40</a:t>
            </a:r>
            <a:r>
              <a:rPr lang="cs-CZ" sz="2000" dirty="0" smtClean="0"/>
              <a:t> 679 </a:t>
            </a:r>
            <a:r>
              <a:rPr lang="cs-CZ" sz="2000" dirty="0"/>
              <a:t>in </a:t>
            </a:r>
            <a:r>
              <a:rPr lang="cs-CZ" sz="2000" dirty="0" smtClean="0"/>
              <a:t>03/2017</a:t>
            </a:r>
          </a:p>
          <a:p>
            <a:pPr marL="0" indent="0">
              <a:buNone/>
            </a:pPr>
            <a:r>
              <a:rPr lang="cs-CZ" sz="2000" dirty="0" smtClean="0"/>
              <a:t>  </a:t>
            </a:r>
            <a:endParaRPr lang="cs-CZ" sz="2000" dirty="0"/>
          </a:p>
          <a:p>
            <a:pPr marL="0" indent="0">
              <a:buNone/>
            </a:pPr>
            <a:r>
              <a:rPr lang="en-GB" sz="2400" dirty="0" smtClean="0">
                <a:solidFill>
                  <a:prstClr val="black"/>
                </a:solidFill>
              </a:rPr>
              <a:t>Youth U rate 15-24 (Eurostat</a:t>
            </a:r>
            <a:r>
              <a:rPr lang="cs-CZ" sz="2400" dirty="0" smtClean="0">
                <a:solidFill>
                  <a:prstClr val="black"/>
                </a:solidFill>
              </a:rPr>
              <a:t>):  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cs-CZ" sz="2000" dirty="0" smtClean="0"/>
              <a:t>16,1% in 03/2014</a:t>
            </a:r>
            <a:r>
              <a:rPr lang="cs-CZ" sz="2000" dirty="0"/>
              <a:t>	 	</a:t>
            </a:r>
          </a:p>
          <a:p>
            <a:pPr marL="0" indent="0">
              <a:buNone/>
            </a:pPr>
            <a:r>
              <a:rPr lang="cs-CZ" sz="2000" dirty="0" smtClean="0"/>
              <a:t>14,4% in 03/2015</a:t>
            </a:r>
            <a:endParaRPr lang="cs-CZ" sz="2000" dirty="0"/>
          </a:p>
          <a:p>
            <a:pPr marL="0" indent="0">
              <a:buNone/>
            </a:pPr>
            <a:r>
              <a:rPr lang="cs-CZ" sz="2000" dirty="0" smtClean="0"/>
              <a:t>  9,9% in 03/2016</a:t>
            </a:r>
            <a:endParaRPr lang="cs-CZ" sz="2000" dirty="0"/>
          </a:p>
          <a:p>
            <a:pPr marL="0" indent="0">
              <a:buNone/>
            </a:pPr>
            <a:r>
              <a:rPr lang="cs-CZ" sz="2000" dirty="0" smtClean="0"/>
              <a:t>  9,3% in 03/2017  </a:t>
            </a:r>
            <a:endParaRPr lang="cs-CZ" sz="2000" dirty="0"/>
          </a:p>
          <a:p>
            <a:pPr marL="0" indent="0">
              <a:buNone/>
            </a:pPr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4754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pru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06613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71600" y="620688"/>
            <a:ext cx="7715200" cy="55054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dirty="0" smtClean="0"/>
              <a:t>Job-</a:t>
            </a:r>
            <a:r>
              <a:rPr lang="en-GB" dirty="0" smtClean="0"/>
              <a:t>seekers</a:t>
            </a:r>
            <a:r>
              <a:rPr lang="cs-CZ" dirty="0" smtClean="0"/>
              <a:t> U25 </a:t>
            </a:r>
            <a:endParaRPr lang="cs-CZ" dirty="0"/>
          </a:p>
          <a:p>
            <a:pPr marL="0" indent="0" algn="ctr">
              <a:buNone/>
            </a:pPr>
            <a:r>
              <a:rPr lang="en-GB" dirty="0" smtClean="0"/>
              <a:t>Duration</a:t>
            </a:r>
            <a:r>
              <a:rPr lang="cs-CZ" dirty="0" smtClean="0"/>
              <a:t> </a:t>
            </a:r>
            <a:r>
              <a:rPr lang="cs-CZ" dirty="0" smtClean="0"/>
              <a:t>in </a:t>
            </a:r>
            <a:r>
              <a:rPr lang="en-GB" dirty="0" smtClean="0"/>
              <a:t>registered </a:t>
            </a:r>
            <a:r>
              <a:rPr lang="en-GB" dirty="0" smtClean="0"/>
              <a:t>unemployment</a:t>
            </a:r>
            <a:endParaRPr lang="en-GB" dirty="0" smtClean="0"/>
          </a:p>
          <a:p>
            <a:pPr marL="0" indent="0" algn="ctr">
              <a:buNone/>
            </a:pP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almost</a:t>
            </a:r>
            <a:r>
              <a:rPr lang="cs-CZ" dirty="0" smtClean="0"/>
              <a:t> 150 000 </a:t>
            </a:r>
            <a:r>
              <a:rPr lang="en-GB" dirty="0" smtClean="0"/>
              <a:t>new evidences </a:t>
            </a:r>
            <a:r>
              <a:rPr lang="cs-CZ" dirty="0" smtClean="0"/>
              <a:t>in 2016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almost</a:t>
            </a:r>
            <a:r>
              <a:rPr lang="cs-CZ" dirty="0" smtClean="0"/>
              <a:t> 30% </a:t>
            </a:r>
            <a:r>
              <a:rPr lang="en-GB" dirty="0" smtClean="0"/>
              <a:t>exited</a:t>
            </a:r>
            <a:r>
              <a:rPr lang="cs-CZ" dirty="0" smtClean="0"/>
              <a:t> in 1-2 </a:t>
            </a:r>
            <a:r>
              <a:rPr lang="en-GB" dirty="0" smtClean="0"/>
              <a:t>months</a:t>
            </a:r>
            <a:r>
              <a:rPr lang="cs-CZ" dirty="0" smtClean="0"/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almost</a:t>
            </a:r>
            <a:r>
              <a:rPr lang="cs-CZ" dirty="0" smtClean="0"/>
              <a:t> 50% </a:t>
            </a:r>
            <a:r>
              <a:rPr lang="en-GB" dirty="0" smtClean="0"/>
              <a:t>exited</a:t>
            </a:r>
            <a:r>
              <a:rPr lang="cs-CZ" dirty="0" smtClean="0"/>
              <a:t> in 2-3 </a:t>
            </a:r>
            <a:r>
              <a:rPr lang="en-GB" dirty="0" smtClean="0"/>
              <a:t>months</a:t>
            </a:r>
            <a:r>
              <a:rPr lang="cs-CZ" dirty="0" smtClean="0"/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m</a:t>
            </a:r>
            <a:r>
              <a:rPr lang="cs-CZ" dirty="0" smtClean="0"/>
              <a:t>ore </a:t>
            </a:r>
            <a:r>
              <a:rPr lang="en-GB" dirty="0" smtClean="0"/>
              <a:t>than</a:t>
            </a:r>
            <a:r>
              <a:rPr lang="cs-CZ" dirty="0" smtClean="0"/>
              <a:t> 70% </a:t>
            </a:r>
            <a:r>
              <a:rPr lang="en-GB" dirty="0" smtClean="0"/>
              <a:t>exited</a:t>
            </a:r>
            <a:r>
              <a:rPr lang="cs-CZ" dirty="0" smtClean="0"/>
              <a:t> in 5-6 </a:t>
            </a:r>
            <a:r>
              <a:rPr lang="en-GB" dirty="0" smtClean="0"/>
              <a:t>months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more </a:t>
            </a:r>
            <a:r>
              <a:rPr lang="en-GB" dirty="0" smtClean="0"/>
              <a:t>than</a:t>
            </a:r>
            <a:r>
              <a:rPr lang="cs-CZ" dirty="0" smtClean="0"/>
              <a:t> 85% </a:t>
            </a:r>
            <a:r>
              <a:rPr lang="en-GB" dirty="0" smtClean="0"/>
              <a:t>exited</a:t>
            </a:r>
            <a:r>
              <a:rPr lang="cs-CZ" dirty="0" smtClean="0"/>
              <a:t> in 8-9 </a:t>
            </a:r>
            <a:r>
              <a:rPr lang="en-GB" dirty="0" smtClean="0"/>
              <a:t>months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almost</a:t>
            </a:r>
            <a:r>
              <a:rPr lang="cs-CZ" dirty="0" smtClean="0"/>
              <a:t> 8% </a:t>
            </a:r>
            <a:r>
              <a:rPr lang="en-GB" dirty="0" smtClean="0"/>
              <a:t>remained</a:t>
            </a:r>
            <a:r>
              <a:rPr lang="cs-CZ" dirty="0" smtClean="0"/>
              <a:t> more </a:t>
            </a:r>
            <a:r>
              <a:rPr lang="en-GB" dirty="0" smtClean="0"/>
              <a:t>than</a:t>
            </a:r>
            <a:r>
              <a:rPr lang="cs-CZ" dirty="0" smtClean="0"/>
              <a:t> 12 </a:t>
            </a:r>
            <a:r>
              <a:rPr lang="en-GB" dirty="0" smtClean="0"/>
              <a:t>months</a:t>
            </a:r>
            <a:r>
              <a:rPr lang="cs-CZ" dirty="0" smtClean="0"/>
              <a:t>     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74085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pru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06613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71600" y="620688"/>
            <a:ext cx="7715200" cy="5505475"/>
          </a:xfrm>
        </p:spPr>
        <p:txBody>
          <a:bodyPr/>
          <a:lstStyle/>
          <a:p>
            <a:pPr marL="0" indent="0" algn="ctr">
              <a:buNone/>
            </a:pPr>
            <a:r>
              <a:rPr lang="cs-CZ" dirty="0" smtClean="0"/>
              <a:t> </a:t>
            </a:r>
            <a:r>
              <a:rPr lang="cs-CZ" dirty="0" smtClean="0"/>
              <a:t>Job </a:t>
            </a:r>
            <a:r>
              <a:rPr lang="en-GB" dirty="0" smtClean="0"/>
              <a:t>seekers</a:t>
            </a:r>
            <a:r>
              <a:rPr lang="cs-CZ" dirty="0" smtClean="0"/>
              <a:t> </a:t>
            </a:r>
            <a:r>
              <a:rPr lang="cs-CZ" dirty="0"/>
              <a:t>U25 – </a:t>
            </a:r>
            <a:r>
              <a:rPr lang="en-GB" dirty="0" smtClean="0"/>
              <a:t>exits out of </a:t>
            </a:r>
            <a:r>
              <a:rPr lang="cs-CZ" dirty="0" smtClean="0"/>
              <a:t>evidence</a:t>
            </a:r>
          </a:p>
          <a:p>
            <a:pPr marL="0" indent="0">
              <a:buNone/>
            </a:pPr>
            <a:endParaRPr lang="cs-CZ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out of almost 150 000 </a:t>
            </a:r>
            <a:r>
              <a:rPr lang="en-GB" dirty="0" smtClean="0"/>
              <a:t>entrances</a:t>
            </a:r>
            <a:r>
              <a:rPr lang="cs-CZ" dirty="0" smtClean="0"/>
              <a:t> </a:t>
            </a:r>
            <a:r>
              <a:rPr lang="cs-CZ" dirty="0" smtClean="0"/>
              <a:t>in 2016</a:t>
            </a:r>
            <a:endParaRPr lang="en-GB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almost 140 000 exits out of evidence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almost 90 000 into employment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almost 30 000 discharged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more than 20 000 unknown </a:t>
            </a:r>
          </a:p>
          <a:p>
            <a:pPr marL="0" indent="0">
              <a:buNone/>
            </a:pPr>
            <a:endParaRPr lang="cs-CZ" dirty="0"/>
          </a:p>
          <a:p>
            <a:pPr>
              <a:buFont typeface="Wingdings" panose="05000000000000000000" pitchFamily="2" charset="2"/>
              <a:buChar char="§"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66877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pru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06613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71600" y="620688"/>
            <a:ext cx="7715200" cy="550547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GB" dirty="0" smtClean="0"/>
              <a:t>What all can be thought saying YG in CZ</a:t>
            </a:r>
            <a:endParaRPr lang="cs-CZ" dirty="0" smtClean="0"/>
          </a:p>
          <a:p>
            <a:pPr marL="0" indent="0" algn="ctr">
              <a:buNone/>
            </a:pPr>
            <a:endParaRPr lang="cs-CZ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scheme used by Labour Office – to provide an appropriate</a:t>
            </a:r>
            <a:r>
              <a:rPr lang="cs-CZ" dirty="0" smtClean="0"/>
              <a:t> </a:t>
            </a:r>
            <a:r>
              <a:rPr lang="en-GB" dirty="0" smtClean="0"/>
              <a:t>offer to job-seeker under 25 within 4 month</a:t>
            </a:r>
            <a:r>
              <a:rPr lang="cs-CZ" dirty="0" smtClean="0"/>
              <a:t>s </a:t>
            </a:r>
            <a:endParaRPr lang="en-GB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formulation and implementation of policy encouraging youth employment </a:t>
            </a:r>
            <a:r>
              <a:rPr lang="cs-CZ" dirty="0" smtClean="0"/>
              <a:t>and </a:t>
            </a:r>
            <a:r>
              <a:rPr lang="en-GB" dirty="0" smtClean="0"/>
              <a:t>smooth transition of young people from schools to work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ESF</a:t>
            </a:r>
            <a:r>
              <a:rPr lang="cs-CZ" dirty="0" smtClean="0"/>
              <a:t>, YEI</a:t>
            </a:r>
            <a:r>
              <a:rPr lang="en-GB" dirty="0" smtClean="0"/>
              <a:t> </a:t>
            </a:r>
            <a:r>
              <a:rPr lang="en-GB" dirty="0" smtClean="0"/>
              <a:t>projects implemented by Labour Office</a:t>
            </a:r>
            <a:r>
              <a:rPr lang="cs-CZ" dirty="0" smtClean="0"/>
              <a:t>    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4662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pru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06613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71600" y="620688"/>
            <a:ext cx="7715200" cy="5505475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 smtClean="0"/>
              <a:t>Providing an offer within 4 months</a:t>
            </a:r>
            <a:endParaRPr lang="cs-CZ" dirty="0"/>
          </a:p>
          <a:p>
            <a:pPr marL="0" indent="0" algn="ctr">
              <a:buNone/>
            </a:pPr>
            <a:endParaRPr lang="cs-CZ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offers of employment play </a:t>
            </a:r>
            <a:r>
              <a:rPr lang="cs-CZ" dirty="0" smtClean="0"/>
              <a:t>a </a:t>
            </a:r>
            <a:r>
              <a:rPr lang="en-GB" dirty="0" smtClean="0"/>
              <a:t>key role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offers of education important where </a:t>
            </a:r>
            <a:r>
              <a:rPr lang="en-GB" dirty="0" smtClean="0"/>
              <a:t>relevant</a:t>
            </a:r>
            <a:r>
              <a:rPr lang="cs-CZ" dirty="0" smtClean="0"/>
              <a:t> and </a:t>
            </a:r>
            <a:r>
              <a:rPr lang="en-GB" dirty="0" smtClean="0"/>
              <a:t>well used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offers </a:t>
            </a:r>
            <a:r>
              <a:rPr lang="en-GB" dirty="0" smtClean="0"/>
              <a:t>of traineeships also </a:t>
            </a:r>
            <a:r>
              <a:rPr lang="en-GB" dirty="0" smtClean="0"/>
              <a:t>well</a:t>
            </a:r>
            <a:r>
              <a:rPr lang="cs-CZ" dirty="0" smtClean="0"/>
              <a:t> </a:t>
            </a:r>
            <a:r>
              <a:rPr lang="en-GB" dirty="0" smtClean="0"/>
              <a:t>used</a:t>
            </a:r>
            <a:endParaRPr lang="en-GB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apprenticeships – no dual system in </a:t>
            </a:r>
            <a:r>
              <a:rPr lang="en-GB" dirty="0" smtClean="0"/>
              <a:t>CZ</a:t>
            </a:r>
            <a:r>
              <a:rPr lang="cs-CZ" dirty="0" smtClean="0"/>
              <a:t> </a:t>
            </a:r>
            <a:r>
              <a:rPr lang="en-GB" dirty="0" smtClean="0"/>
              <a:t>although often and intensively discussed</a:t>
            </a:r>
            <a:r>
              <a:rPr lang="cs-CZ" dirty="0" smtClean="0"/>
              <a:t> </a:t>
            </a:r>
            <a:r>
              <a:rPr lang="en-GB" dirty="0" smtClean="0"/>
              <a:t> 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1383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3771</TotalTime>
  <Words>316</Words>
  <Application>Microsoft Office PowerPoint</Application>
  <PresentationFormat>Předvádění na obrazovce (4:3)</PresentationFormat>
  <Paragraphs>129</Paragraphs>
  <Slides>11</Slides>
  <Notes>11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 systému Office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Štěpánková Kateřina PhDr.</dc:creator>
  <cp:lastModifiedBy>Krupička Lukáš Mgr.</cp:lastModifiedBy>
  <cp:revision>129</cp:revision>
  <cp:lastPrinted>2014-03-05T14:30:23Z</cp:lastPrinted>
  <dcterms:created xsi:type="dcterms:W3CDTF">2013-01-07T14:09:59Z</dcterms:created>
  <dcterms:modified xsi:type="dcterms:W3CDTF">2017-05-26T09:49:38Z</dcterms:modified>
</cp:coreProperties>
</file>