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  <p:sldMasterId id="2147483944" r:id="rId2"/>
  </p:sldMasterIdLst>
  <p:notesMasterIdLst>
    <p:notesMasterId r:id="rId28"/>
  </p:notesMasterIdLst>
  <p:handoutMasterIdLst>
    <p:handoutMasterId r:id="rId29"/>
  </p:handoutMasterIdLst>
  <p:sldIdLst>
    <p:sldId id="466" r:id="rId3"/>
    <p:sldId id="623" r:id="rId4"/>
    <p:sldId id="631" r:id="rId5"/>
    <p:sldId id="616" r:id="rId6"/>
    <p:sldId id="637" r:id="rId7"/>
    <p:sldId id="634" r:id="rId8"/>
    <p:sldId id="624" r:id="rId9"/>
    <p:sldId id="633" r:id="rId10"/>
    <p:sldId id="625" r:id="rId11"/>
    <p:sldId id="626" r:id="rId12"/>
    <p:sldId id="627" r:id="rId13"/>
    <p:sldId id="628" r:id="rId14"/>
    <p:sldId id="629" r:id="rId15"/>
    <p:sldId id="630" r:id="rId16"/>
    <p:sldId id="635" r:id="rId17"/>
    <p:sldId id="636" r:id="rId18"/>
    <p:sldId id="596" r:id="rId19"/>
    <p:sldId id="594" r:id="rId20"/>
    <p:sldId id="593" r:id="rId21"/>
    <p:sldId id="597" r:id="rId22"/>
    <p:sldId id="598" r:id="rId23"/>
    <p:sldId id="531" r:id="rId24"/>
    <p:sldId id="532" r:id="rId25"/>
    <p:sldId id="621" r:id="rId26"/>
    <p:sldId id="606" r:id="rId2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0">
          <p15:clr>
            <a:srgbClr val="A4A3A4"/>
          </p15:clr>
        </p15:guide>
        <p15:guide id="2" orient="horz" pos="2614">
          <p15:clr>
            <a:srgbClr val="A4A3A4"/>
          </p15:clr>
        </p15:guide>
        <p15:guide id="3" pos="2925">
          <p15:clr>
            <a:srgbClr val="A4A3A4"/>
          </p15:clr>
        </p15:guide>
        <p15:guide id="4" pos="249">
          <p15:clr>
            <a:srgbClr val="A4A3A4"/>
          </p15:clr>
        </p15:guide>
        <p15:guide id="5" pos="55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3D48"/>
    <a:srgbClr val="CC0000"/>
    <a:srgbClr val="333399"/>
    <a:srgbClr val="D4D4E2"/>
    <a:srgbClr val="FBDA15"/>
    <a:srgbClr val="FDF89D"/>
    <a:srgbClr val="FFFF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8" autoAdjust="0"/>
    <p:restoredTop sz="95915" autoAdjust="0"/>
  </p:normalViewPr>
  <p:slideViewPr>
    <p:cSldViewPr snapToObjects="1">
      <p:cViewPr varScale="1">
        <p:scale>
          <a:sx n="101" d="100"/>
          <a:sy n="101" d="100"/>
        </p:scale>
        <p:origin x="108" y="180"/>
      </p:cViewPr>
      <p:guideLst>
        <p:guide orient="horz" pos="1480"/>
        <p:guide orient="horz" pos="2614"/>
        <p:guide pos="2925"/>
        <p:guide pos="249"/>
        <p:guide pos="55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66" d="100"/>
          <a:sy n="66" d="100"/>
        </p:scale>
        <p:origin x="-2352" y="-33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spp\EMT\DOCUMENT\LTC-Luis%20Temes\VARIOS\Argumentario\El%20mercado%20de%20trabajo%20en%20Espa&#241;a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sspp\EMT\DOCUMENT\LTC-Luis%20Temes\VARIOS\Argumentario\El%20mercado%20de%20trabajo%20en%20Espa&#241;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spp\EMT\DOCUMENT\LTC-Luis%20Temes\VARIOS\Argumentario\El%20mercado%20de%20trabajo%20en%20Espa&#241;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6538476g\AppData\Roaming\Microsoft\Excel\Libro1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6538476g\AppData\Local\Microsoft\Windows\INetCache\IE\5DLD0IGQ\lfsa_urgan.xls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16538476g\AppData\Local\Microsoft\Windows\INetCache\IE\0OMZ296Q\lfsq_urgan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sspp\EMT\DOCUMENT\AMM-Ana%20M&#170;%20Mazo\VARIOS\jovenes\ESLeaving%20JAF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sspp\EMT\DOCUMENT\LTC-Luis%20Temes\VARIOS\Argumentario\El%20mercado%20de%20trabajo%20en%20Espa&#241;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733704156827097E-2"/>
          <c:y val="9.18864798888403E-2"/>
          <c:w val="0.89853253017702095"/>
          <c:h val="0.79929646325446302"/>
        </c:manualLayout>
      </c:layout>
      <c:barChart>
        <c:barDir val="col"/>
        <c:grouping val="clustered"/>
        <c:varyColors val="0"/>
        <c:ser>
          <c:idx val="0"/>
          <c:order val="1"/>
          <c:tx>
            <c:strRef>
              <c:f>'PIB empleo'!$B$3</c:f>
              <c:strCache>
                <c:ptCount val="1"/>
                <c:pt idx="0">
                  <c:v>GDP</c:v>
                </c:pt>
              </c:strCache>
            </c:strRef>
          </c:tx>
          <c:spPr>
            <a:solidFill>
              <a:schemeClr val="accent1"/>
            </a:solidFill>
            <a:ln>
              <a:noFill/>
              <a:prstDash val="solid"/>
            </a:ln>
          </c:spPr>
          <c:invertIfNegative val="0"/>
          <c:dPt>
            <c:idx val="19"/>
            <c:invertIfNegative val="0"/>
            <c:bubble3D val="0"/>
          </c:dPt>
          <c:dPt>
            <c:idx val="20"/>
            <c:invertIfNegative val="0"/>
            <c:bubble3D val="0"/>
          </c:dPt>
          <c:dPt>
            <c:idx val="21"/>
            <c:invertIfNegative val="0"/>
            <c:bubble3D val="0"/>
          </c:dPt>
          <c:dPt>
            <c:idx val="22"/>
            <c:invertIfNegative val="0"/>
            <c:bubble3D val="0"/>
          </c:dPt>
          <c:dPt>
            <c:idx val="23"/>
            <c:invertIfNegative val="0"/>
            <c:bubble3D val="0"/>
          </c:dPt>
          <c:dPt>
            <c:idx val="24"/>
            <c:invertIfNegative val="0"/>
            <c:bubble3D val="0"/>
          </c:dPt>
          <c:dPt>
            <c:idx val="25"/>
            <c:invertIfNegative val="0"/>
            <c:bubble3D val="0"/>
          </c:dPt>
          <c:dPt>
            <c:idx val="26"/>
            <c:invertIfNegative val="0"/>
            <c:bubble3D val="0"/>
          </c:dPt>
          <c:dPt>
            <c:idx val="27"/>
            <c:invertIfNegative val="0"/>
            <c:bubble3D val="0"/>
          </c:dPt>
          <c:dPt>
            <c:idx val="28"/>
            <c:invertIfNegative val="0"/>
            <c:bubble3D val="0"/>
          </c:dPt>
          <c:dPt>
            <c:idx val="29"/>
            <c:invertIfNegative val="0"/>
            <c:bubble3D val="0"/>
          </c:dPt>
          <c:dPt>
            <c:idx val="30"/>
            <c:invertIfNegative val="0"/>
            <c:bubble3D val="0"/>
          </c:dPt>
          <c:dPt>
            <c:idx val="31"/>
            <c:invertIfNegative val="0"/>
            <c:bubble3D val="0"/>
          </c:dPt>
          <c:dPt>
            <c:idx val="32"/>
            <c:invertIfNegative val="0"/>
            <c:bubble3D val="0"/>
          </c:dPt>
          <c:dPt>
            <c:idx val="33"/>
            <c:invertIfNegative val="0"/>
            <c:bubble3D val="0"/>
          </c:dPt>
          <c:dPt>
            <c:idx val="34"/>
            <c:invertIfNegative val="0"/>
            <c:bubble3D val="0"/>
          </c:dPt>
          <c:dPt>
            <c:idx val="35"/>
            <c:invertIfNegative val="0"/>
            <c:bubble3D val="0"/>
          </c:dPt>
          <c:dPt>
            <c:idx val="36"/>
            <c:invertIfNegative val="0"/>
            <c:bubble3D val="0"/>
          </c:dPt>
          <c:dPt>
            <c:idx val="37"/>
            <c:invertIfNegative val="0"/>
            <c:bubble3D val="0"/>
          </c:dPt>
          <c:dPt>
            <c:idx val="38"/>
            <c:invertIfNegative val="0"/>
            <c:bubble3D val="0"/>
          </c:dPt>
          <c:dPt>
            <c:idx val="39"/>
            <c:invertIfNegative val="0"/>
            <c:bubble3D val="0"/>
          </c:dPt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/>
            </c:strRef>
          </c:cat>
          <c:val>
            <c:numRef>
              <c:f>'PIB empleo'!$B$4:$B$75</c:f>
              <c:numCache>
                <c:formatCode>#,##0.0</c:formatCode>
                <c:ptCount val="41"/>
                <c:pt idx="0">
                  <c:v>4.0642999999999994</c:v>
                </c:pt>
                <c:pt idx="1">
                  <c:v>3.8267999999999991</c:v>
                </c:pt>
                <c:pt idx="2">
                  <c:v>3.6395</c:v>
                </c:pt>
                <c:pt idx="3">
                  <c:v>3.5537000000000001</c:v>
                </c:pt>
                <c:pt idx="4">
                  <c:v>2.9691999999999998</c:v>
                </c:pt>
                <c:pt idx="5">
                  <c:v>2.1960000000000002</c:v>
                </c:pt>
                <c:pt idx="6">
                  <c:v>0.61429999999999996</c:v>
                </c:pt>
                <c:pt idx="7">
                  <c:v>-1.2569999999999999</c:v>
                </c:pt>
                <c:pt idx="8">
                  <c:v>-3.2734999999999999</c:v>
                </c:pt>
                <c:pt idx="9">
                  <c:v>-4.2624999999999993</c:v>
                </c:pt>
                <c:pt idx="10">
                  <c:v>-3.835599999999999</c:v>
                </c:pt>
                <c:pt idx="11">
                  <c:v>-2.9138000000000002</c:v>
                </c:pt>
                <c:pt idx="12">
                  <c:v>-1.0422283367165761</c:v>
                </c:pt>
                <c:pt idx="13">
                  <c:v>0.113999977980697</c:v>
                </c:pt>
                <c:pt idx="14">
                  <c:v>0.46635235154030802</c:v>
                </c:pt>
                <c:pt idx="15">
                  <c:v>0.53094233473980501</c:v>
                </c:pt>
                <c:pt idx="16">
                  <c:v>-0.17227891957077199</c:v>
                </c:pt>
                <c:pt idx="17">
                  <c:v>-0.84217934901055003</c:v>
                </c:pt>
                <c:pt idx="18">
                  <c:v>-1.232670412812183</c:v>
                </c:pt>
                <c:pt idx="19">
                  <c:v>-1.751300359253904</c:v>
                </c:pt>
                <c:pt idx="20">
                  <c:v>-2.299277286860828</c:v>
                </c:pt>
                <c:pt idx="21">
                  <c:v>-2.7491384681772648</c:v>
                </c:pt>
                <c:pt idx="22">
                  <c:v>-3.1173545892194738</c:v>
                </c:pt>
                <c:pt idx="23">
                  <c:v>-3.5625940843809758</c:v>
                </c:pt>
                <c:pt idx="24">
                  <c:v>-2.9747007686817288</c:v>
                </c:pt>
                <c:pt idx="25">
                  <c:v>-2.1190767709168061</c:v>
                </c:pt>
                <c:pt idx="26">
                  <c:v>-1.474421635711948</c:v>
                </c:pt>
                <c:pt idx="27">
                  <c:v>-0.21610869349690601</c:v>
                </c:pt>
                <c:pt idx="28">
                  <c:v>0.57039794491622298</c:v>
                </c:pt>
                <c:pt idx="29">
                  <c:v>1.0441347651967881</c:v>
                </c:pt>
                <c:pt idx="30">
                  <c:v>1.7186589075799641</c:v>
                </c:pt>
                <c:pt idx="31">
                  <c:v>2.1817278574335299</c:v>
                </c:pt>
                <c:pt idx="32">
                  <c:v>2.7143620917564002</c:v>
                </c:pt>
                <c:pt idx="33">
                  <c:v>3.098358576461564</c:v>
                </c:pt>
                <c:pt idx="34">
                  <c:v>3.4480171400465029</c:v>
                </c:pt>
                <c:pt idx="35">
                  <c:v>3.550126923244036</c:v>
                </c:pt>
                <c:pt idx="36">
                  <c:v>3.3587476523091619</c:v>
                </c:pt>
                <c:pt idx="37">
                  <c:v>3.414580086157557</c:v>
                </c:pt>
                <c:pt idx="38">
                  <c:v>3.1664772864637598</c:v>
                </c:pt>
                <c:pt idx="39">
                  <c:v>3.0088527400339302</c:v>
                </c:pt>
                <c:pt idx="40">
                  <c:v>3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axId val="208495632"/>
        <c:axId val="208496024"/>
      </c:barChart>
      <c:lineChart>
        <c:grouping val="standard"/>
        <c:varyColors val="0"/>
        <c:ser>
          <c:idx val="2"/>
          <c:order val="0"/>
          <c:tx>
            <c:strRef>
              <c:f>'PIB empleo'!$C$3</c:f>
              <c:strCache>
                <c:ptCount val="1"/>
                <c:pt idx="0">
                  <c:v>Employment (LFS)</c:v>
                </c:pt>
              </c:strCache>
            </c:strRef>
          </c:tx>
          <c:spPr>
            <a:ln w="22225">
              <a:solidFill>
                <a:schemeClr val="accent3"/>
              </a:solidFill>
            </a:ln>
          </c:spPr>
          <c:marker>
            <c:symbol val="none"/>
          </c:marker>
          <c:dPt>
            <c:idx val="21"/>
            <c:bubble3D val="0"/>
          </c:dPt>
          <c:dPt>
            <c:idx val="22"/>
            <c:bubble3D val="0"/>
          </c:dPt>
          <c:dPt>
            <c:idx val="23"/>
            <c:bubble3D val="0"/>
          </c:dPt>
          <c:dPt>
            <c:idx val="24"/>
            <c:bubble3D val="0"/>
          </c:dPt>
          <c:dPt>
            <c:idx val="25"/>
            <c:bubble3D val="0"/>
          </c:dPt>
          <c:dPt>
            <c:idx val="26"/>
            <c:bubble3D val="0"/>
          </c:dPt>
          <c:dPt>
            <c:idx val="27"/>
            <c:bubble3D val="0"/>
          </c:dPt>
          <c:dPt>
            <c:idx val="28"/>
            <c:bubble3D val="0"/>
          </c:dPt>
          <c:dPt>
            <c:idx val="29"/>
            <c:bubble3D val="0"/>
          </c:dPt>
          <c:dPt>
            <c:idx val="30"/>
            <c:bubble3D val="0"/>
          </c:dPt>
          <c:dPt>
            <c:idx val="31"/>
            <c:bubble3D val="0"/>
          </c:dPt>
          <c:dPt>
            <c:idx val="32"/>
            <c:bubble3D val="0"/>
          </c:dPt>
          <c:dPt>
            <c:idx val="33"/>
            <c:bubble3D val="0"/>
          </c:dPt>
          <c:dPt>
            <c:idx val="34"/>
            <c:bubble3D val="0"/>
          </c:dPt>
          <c:dPt>
            <c:idx val="35"/>
            <c:bubble3D val="0"/>
          </c:dPt>
          <c:dPt>
            <c:idx val="36"/>
            <c:bubble3D val="0"/>
          </c:dPt>
          <c:dPt>
            <c:idx val="37"/>
            <c:bubble3D val="0"/>
          </c:dPt>
          <c:dPt>
            <c:idx val="38"/>
            <c:bubble3D val="0"/>
          </c:dPt>
          <c:dPt>
            <c:idx val="39"/>
            <c:bubble3D val="0"/>
          </c:dPt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/>
            </c:strRef>
          </c:cat>
          <c:val>
            <c:numRef>
              <c:f>'PIB empleo'!$C$4:$C$75</c:f>
              <c:numCache>
                <c:formatCode>0.0_ ;[Red]\-0.0\ </c:formatCode>
                <c:ptCount val="41"/>
                <c:pt idx="0">
                  <c:v>3.5196951742736782</c:v>
                </c:pt>
                <c:pt idx="1">
                  <c:v>3.4652818275050952</c:v>
                </c:pt>
                <c:pt idx="2">
                  <c:v>3.2969986561146811</c:v>
                </c:pt>
                <c:pt idx="3">
                  <c:v>2.5872228329223361</c:v>
                </c:pt>
                <c:pt idx="4">
                  <c:v>1.739237695818431</c:v>
                </c:pt>
                <c:pt idx="5">
                  <c:v>0.32068568429951899</c:v>
                </c:pt>
                <c:pt idx="6">
                  <c:v>-0.94924205190474698</c:v>
                </c:pt>
                <c:pt idx="7">
                  <c:v>-3.1982005898281329</c:v>
                </c:pt>
                <c:pt idx="8">
                  <c:v>-6.4772065955383074</c:v>
                </c:pt>
                <c:pt idx="9">
                  <c:v>-7.2296567523453916</c:v>
                </c:pt>
                <c:pt idx="10">
                  <c:v>-7.0926815979451581</c:v>
                </c:pt>
                <c:pt idx="11">
                  <c:v>-5.8084396643281186</c:v>
                </c:pt>
                <c:pt idx="12">
                  <c:v>-3.274667606977673</c:v>
                </c:pt>
                <c:pt idx="13">
                  <c:v>-2.1044992743106121</c:v>
                </c:pt>
                <c:pt idx="14">
                  <c:v>-1.4629497758974559</c:v>
                </c:pt>
                <c:pt idx="15">
                  <c:v>-1.1407910896540021</c:v>
                </c:pt>
                <c:pt idx="16">
                  <c:v>-1.215360614167238</c:v>
                </c:pt>
                <c:pt idx="17">
                  <c:v>-0.68849294174741205</c:v>
                </c:pt>
                <c:pt idx="18">
                  <c:v>-1.777458951060098</c:v>
                </c:pt>
                <c:pt idx="19">
                  <c:v>-2.7946602123706299</c:v>
                </c:pt>
                <c:pt idx="20">
                  <c:v>-3.5878260303263971</c:v>
                </c:pt>
                <c:pt idx="21">
                  <c:v>-4.6369885082160902</c:v>
                </c:pt>
                <c:pt idx="22">
                  <c:v>-4.4188374043117173</c:v>
                </c:pt>
                <c:pt idx="23">
                  <c:v>-4.4819038175508163</c:v>
                </c:pt>
                <c:pt idx="24">
                  <c:v>-4.1367625287783198</c:v>
                </c:pt>
                <c:pt idx="25">
                  <c:v>-3.3668384154067179</c:v>
                </c:pt>
                <c:pt idx="26">
                  <c:v>-2.4774022651505301</c:v>
                </c:pt>
                <c:pt idx="27">
                  <c:v>-1.177664740417782</c:v>
                </c:pt>
                <c:pt idx="28">
                  <c:v>-0.467404962948194</c:v>
                </c:pt>
                <c:pt idx="29">
                  <c:v>1.121172919361797</c:v>
                </c:pt>
                <c:pt idx="30">
                  <c:v>1.5902495647127211</c:v>
                </c:pt>
                <c:pt idx="31">
                  <c:v>2.5322143890937938</c:v>
                </c:pt>
                <c:pt idx="32">
                  <c:v>2.9745259754816971</c:v>
                </c:pt>
                <c:pt idx="33">
                  <c:v>2.9591425113813159</c:v>
                </c:pt>
                <c:pt idx="34">
                  <c:v>3.1118601462522828</c:v>
                </c:pt>
                <c:pt idx="35">
                  <c:v>2.988770056519698</c:v>
                </c:pt>
                <c:pt idx="36">
                  <c:v>3.2930769759607732</c:v>
                </c:pt>
                <c:pt idx="37">
                  <c:v>2.4319256709484312</c:v>
                </c:pt>
                <c:pt idx="38">
                  <c:v>2.6528226409658271</c:v>
                </c:pt>
                <c:pt idx="39">
                  <c:v>2.2874733339965312</c:v>
                </c:pt>
                <c:pt idx="40">
                  <c:v>2.2668278830367878</c:v>
                </c:pt>
              </c:numCache>
              <c:extLst/>
            </c:numRef>
          </c:val>
          <c:smooth val="1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495632"/>
        <c:axId val="208496024"/>
      </c:lineChart>
      <c:lineChart>
        <c:grouping val="standard"/>
        <c:varyColors val="0"/>
        <c:ser>
          <c:idx val="1"/>
          <c:order val="2"/>
          <c:tx>
            <c:strRef>
              <c:f>'PIB empleo'!$D$3</c:f>
              <c:strCache>
                <c:ptCount val="1"/>
                <c:pt idx="0">
                  <c:v>Unemployment (right scale)</c:v>
                </c:pt>
              </c:strCache>
            </c:strRef>
          </c:tx>
          <c:spPr>
            <a:ln w="22225">
              <a:solidFill>
                <a:schemeClr val="accent2"/>
              </a:solidFill>
            </a:ln>
          </c:spPr>
          <c:marker>
            <c:symbol val="none"/>
          </c:marker>
          <c:dPt>
            <c:idx val="21"/>
            <c:bubble3D val="0"/>
          </c:dPt>
          <c:dPt>
            <c:idx val="22"/>
            <c:bubble3D val="0"/>
          </c:dPt>
          <c:dPt>
            <c:idx val="23"/>
            <c:bubble3D val="0"/>
          </c:dPt>
          <c:dPt>
            <c:idx val="24"/>
            <c:bubble3D val="0"/>
          </c:dPt>
          <c:dPt>
            <c:idx val="25"/>
            <c:bubble3D val="0"/>
          </c:dPt>
          <c:dPt>
            <c:idx val="26"/>
            <c:bubble3D val="0"/>
          </c:dPt>
          <c:dPt>
            <c:idx val="27"/>
            <c:bubble3D val="0"/>
          </c:dPt>
          <c:dPt>
            <c:idx val="28"/>
            <c:bubble3D val="0"/>
          </c:dPt>
          <c:dPt>
            <c:idx val="29"/>
            <c:bubble3D val="0"/>
          </c:dPt>
          <c:dPt>
            <c:idx val="30"/>
            <c:bubble3D val="0"/>
          </c:dPt>
          <c:dPt>
            <c:idx val="31"/>
            <c:bubble3D val="0"/>
          </c:dPt>
          <c:dPt>
            <c:idx val="32"/>
            <c:bubble3D val="0"/>
          </c:dPt>
          <c:dPt>
            <c:idx val="33"/>
            <c:bubble3D val="0"/>
          </c:dPt>
          <c:dPt>
            <c:idx val="34"/>
            <c:bubble3D val="0"/>
          </c:dPt>
          <c:dPt>
            <c:idx val="35"/>
            <c:bubble3D val="0"/>
          </c:dPt>
          <c:dPt>
            <c:idx val="36"/>
            <c:bubble3D val="0"/>
          </c:dPt>
          <c:dPt>
            <c:idx val="37"/>
            <c:bubble3D val="0"/>
          </c:dPt>
          <c:dPt>
            <c:idx val="38"/>
            <c:bubble3D val="0"/>
          </c:dPt>
          <c:dPt>
            <c:idx val="39"/>
            <c:bubble3D val="0"/>
          </c:dPt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/>
            </c:strRef>
          </c:cat>
          <c:val>
            <c:numRef>
              <c:f>'PIB empleo'!$D$4:$D$75</c:f>
              <c:numCache>
                <c:formatCode>0.0</c:formatCode>
                <c:ptCount val="41"/>
                <c:pt idx="0">
                  <c:v>-4.0971793288037759</c:v>
                </c:pt>
                <c:pt idx="1">
                  <c:v>-3.3362407326646339</c:v>
                </c:pt>
                <c:pt idx="2">
                  <c:v>2.2242345350614001</c:v>
                </c:pt>
                <c:pt idx="3">
                  <c:v>6.7384852149060066</c:v>
                </c:pt>
                <c:pt idx="4">
                  <c:v>17.56655216831259</c:v>
                </c:pt>
                <c:pt idx="5">
                  <c:v>34.542070832393399</c:v>
                </c:pt>
                <c:pt idx="6">
                  <c:v>43.987376813198978</c:v>
                </c:pt>
                <c:pt idx="7">
                  <c:v>65.128733264675603</c:v>
                </c:pt>
                <c:pt idx="8">
                  <c:v>83.437571330746408</c:v>
                </c:pt>
                <c:pt idx="9">
                  <c:v>73.517206689860473</c:v>
                </c:pt>
                <c:pt idx="10">
                  <c:v>58.472718883377553</c:v>
                </c:pt>
                <c:pt idx="11">
                  <c:v>35.181489335162738</c:v>
                </c:pt>
                <c:pt idx="12">
                  <c:v>14.91961574834504</c:v>
                </c:pt>
                <c:pt idx="13">
                  <c:v>12.457725384095079</c:v>
                </c:pt>
                <c:pt idx="14">
                  <c:v>11.25831028291357</c:v>
                </c:pt>
                <c:pt idx="15">
                  <c:v>8.4705882352941178</c:v>
                </c:pt>
                <c:pt idx="16">
                  <c:v>6.5725361110509501</c:v>
                </c:pt>
                <c:pt idx="17">
                  <c:v>4.0577406397009668</c:v>
                </c:pt>
                <c:pt idx="18">
                  <c:v>8.9981244820517201</c:v>
                </c:pt>
                <c:pt idx="19">
                  <c:v>12.4431117349326</c:v>
                </c:pt>
                <c:pt idx="20">
                  <c:v>15.173128505242619</c:v>
                </c:pt>
                <c:pt idx="21">
                  <c:v>18.306428306015452</c:v>
                </c:pt>
                <c:pt idx="22">
                  <c:v>16.530612244897949</c:v>
                </c:pt>
                <c:pt idx="23">
                  <c:v>13.87664781646588</c:v>
                </c:pt>
                <c:pt idx="24">
                  <c:v>10.76765645124299</c:v>
                </c:pt>
                <c:pt idx="25">
                  <c:v>5.5191066131565094</c:v>
                </c:pt>
                <c:pt idx="26">
                  <c:v>2.0466330139761619</c:v>
                </c:pt>
                <c:pt idx="27">
                  <c:v>-1.4183690416874131</c:v>
                </c:pt>
                <c:pt idx="28">
                  <c:v>-5.4936128189608411</c:v>
                </c:pt>
                <c:pt idx="29">
                  <c:v>-7.018008036644459</c:v>
                </c:pt>
                <c:pt idx="30">
                  <c:v>-8.6768516337450023</c:v>
                </c:pt>
                <c:pt idx="31">
                  <c:v>-8.0514185592021068</c:v>
                </c:pt>
                <c:pt idx="32">
                  <c:v>-8.2365631267591333</c:v>
                </c:pt>
                <c:pt idx="33">
                  <c:v>-8.4280353554215672</c:v>
                </c:pt>
                <c:pt idx="34">
                  <c:v>-10.62881146710393</c:v>
                </c:pt>
                <c:pt idx="35">
                  <c:v>-12.426480019055649</c:v>
                </c:pt>
                <c:pt idx="36">
                  <c:v>-11.997208243029799</c:v>
                </c:pt>
                <c:pt idx="37">
                  <c:v>-11.15362206253641</c:v>
                </c:pt>
                <c:pt idx="38">
                  <c:v>-10.926032819328769</c:v>
                </c:pt>
                <c:pt idx="39">
                  <c:v>-11.333821529448681</c:v>
                </c:pt>
                <c:pt idx="40">
                  <c:v>-11.195057811912999</c:v>
                </c:pt>
              </c:numCache>
              <c:extLst/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496416"/>
        <c:axId val="208497984"/>
      </c:lineChart>
      <c:catAx>
        <c:axId val="20849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100"/>
            </a:pPr>
            <a:endParaRPr lang="es-ES"/>
          </a:p>
        </c:txPr>
        <c:crossAx val="208496024"/>
        <c:crossesAt val="0"/>
        <c:auto val="1"/>
        <c:lblAlgn val="ctr"/>
        <c:lblOffset val="100"/>
        <c:noMultiLvlLbl val="0"/>
      </c:catAx>
      <c:valAx>
        <c:axId val="208496024"/>
        <c:scaling>
          <c:orientation val="minMax"/>
          <c:max val="8"/>
          <c:min val="-8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 b="0"/>
            </a:pPr>
            <a:endParaRPr lang="es-ES"/>
          </a:p>
        </c:txPr>
        <c:crossAx val="208495632"/>
        <c:crosses val="autoZero"/>
        <c:crossBetween val="between"/>
      </c:valAx>
      <c:valAx>
        <c:axId val="208497984"/>
        <c:scaling>
          <c:orientation val="minMax"/>
          <c:max val="90"/>
          <c:min val="-80"/>
        </c:scaling>
        <c:delete val="0"/>
        <c:axPos val="r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s-ES"/>
          </a:p>
        </c:txPr>
        <c:crossAx val="208496416"/>
        <c:crosses val="max"/>
        <c:crossBetween val="between"/>
      </c:valAx>
      <c:catAx>
        <c:axId val="208496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8497984"/>
        <c:crossesAt val="0"/>
        <c:auto val="1"/>
        <c:lblAlgn val="ctr"/>
        <c:lblOffset val="100"/>
        <c:noMultiLvlLbl val="0"/>
      </c:catAx>
      <c:spPr>
        <a:noFill/>
      </c:spPr>
    </c:plotArea>
    <c:legend>
      <c:legendPos val="t"/>
      <c:layout>
        <c:manualLayout>
          <c:xMode val="edge"/>
          <c:yMode val="edge"/>
          <c:x val="0.32465727278762502"/>
          <c:y val="0.111491987952632"/>
          <c:w val="0.24450474673039899"/>
          <c:h val="0.18046891289095701"/>
        </c:manualLayout>
      </c:layout>
      <c:overlay val="0"/>
      <c:txPr>
        <a:bodyPr/>
        <a:lstStyle/>
        <a:p>
          <a:pPr>
            <a:defRPr sz="1200"/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es-E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600" b="1" dirty="0">
                <a:solidFill>
                  <a:sysClr val="windowText" lastClr="000000"/>
                </a:solidFill>
              </a:rPr>
              <a:t>NEET </a:t>
            </a:r>
            <a:r>
              <a:rPr lang="es-ES" sz="1600" b="1" dirty="0" err="1" smtClean="0">
                <a:solidFill>
                  <a:sysClr val="windowText" lastClr="000000"/>
                </a:solidFill>
              </a:rPr>
              <a:t>by</a:t>
            </a:r>
            <a:r>
              <a:rPr lang="es-ES" sz="1600" b="1" dirty="0" smtClean="0">
                <a:solidFill>
                  <a:sysClr val="windowText" lastClr="000000"/>
                </a:solidFill>
              </a:rPr>
              <a:t> </a:t>
            </a:r>
            <a:r>
              <a:rPr lang="es-ES" sz="1600" b="1" dirty="0" err="1">
                <a:solidFill>
                  <a:sysClr val="windowText" lastClr="000000"/>
                </a:solidFill>
              </a:rPr>
              <a:t>labour</a:t>
            </a:r>
            <a:r>
              <a:rPr lang="es-ES" sz="1600" b="1" dirty="0">
                <a:solidFill>
                  <a:sysClr val="windowText" lastClr="000000"/>
                </a:solidFill>
              </a:rPr>
              <a:t> status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7.24444078863032E-2"/>
          <c:y val="0.104428614211947"/>
          <c:w val="0.90890114773572195"/>
          <c:h val="0.75429622151483999"/>
        </c:manualLayout>
      </c:layout>
      <c:lineChart>
        <c:grouping val="standard"/>
        <c:varyColors val="0"/>
        <c:ser>
          <c:idx val="0"/>
          <c:order val="0"/>
          <c:tx>
            <c:v>Unemployed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Ninis!$D$1:$M$1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Ninis!$D$11:$M$11</c:f>
              <c:numCache>
                <c:formatCode>#,##0.0</c:formatCode>
                <c:ptCount val="10"/>
                <c:pt idx="0">
                  <c:v>510.72500000000002</c:v>
                </c:pt>
                <c:pt idx="1">
                  <c:v>752.94999999999982</c:v>
                </c:pt>
                <c:pt idx="2">
                  <c:v>1131.2</c:v>
                </c:pt>
                <c:pt idx="3">
                  <c:v>1146.825</c:v>
                </c:pt>
                <c:pt idx="4">
                  <c:v>1148.1500000000001</c:v>
                </c:pt>
                <c:pt idx="5">
                  <c:v>1242.25</c:v>
                </c:pt>
                <c:pt idx="6">
                  <c:v>1217.575</c:v>
                </c:pt>
                <c:pt idx="7">
                  <c:v>1070.2</c:v>
                </c:pt>
                <c:pt idx="8">
                  <c:v>958.99999999999989</c:v>
                </c:pt>
                <c:pt idx="9">
                  <c:v>843.64728999999988</c:v>
                </c:pt>
              </c:numCache>
            </c:numRef>
          </c:val>
          <c:smooth val="1"/>
        </c:ser>
        <c:ser>
          <c:idx val="1"/>
          <c:order val="1"/>
          <c:tx>
            <c:v>Inactive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Ninis!$D$1:$M$1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Ninis!$D$12:$M$12</c:f>
              <c:numCache>
                <c:formatCode>#,##0.0</c:formatCode>
                <c:ptCount val="10"/>
                <c:pt idx="0">
                  <c:v>614.67500000000007</c:v>
                </c:pt>
                <c:pt idx="1">
                  <c:v>577.07500000000005</c:v>
                </c:pt>
                <c:pt idx="2">
                  <c:v>551.27499999999998</c:v>
                </c:pt>
                <c:pt idx="3">
                  <c:v>481.9249999999999</c:v>
                </c:pt>
                <c:pt idx="4">
                  <c:v>472.92500000000001</c:v>
                </c:pt>
                <c:pt idx="5">
                  <c:v>444.8</c:v>
                </c:pt>
                <c:pt idx="6">
                  <c:v>431.35</c:v>
                </c:pt>
                <c:pt idx="7">
                  <c:v>412.375</c:v>
                </c:pt>
                <c:pt idx="8">
                  <c:v>414.22500000000002</c:v>
                </c:pt>
                <c:pt idx="9">
                  <c:v>418.5493125000001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0651000"/>
        <c:axId val="350651392"/>
      </c:lineChart>
      <c:catAx>
        <c:axId val="350651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51392"/>
        <c:crosses val="autoZero"/>
        <c:auto val="1"/>
        <c:lblAlgn val="ctr"/>
        <c:lblOffset val="100"/>
        <c:noMultiLvlLbl val="0"/>
      </c:catAx>
      <c:valAx>
        <c:axId val="350651392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dirty="0" err="1" smtClean="0"/>
                  <a:t>Thousands</a:t>
                </a:r>
                <a:endParaRPr lang="es-ES" dirty="0"/>
              </a:p>
            </c:rich>
          </c:tx>
          <c:layout>
            <c:manualLayout>
              <c:xMode val="edge"/>
              <c:yMode val="edge"/>
              <c:x val="1.01751514788955E-2"/>
              <c:y val="3.016713923895730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51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legendEntry>
      <c:layout>
        <c:manualLayout>
          <c:xMode val="edge"/>
          <c:yMode val="edge"/>
          <c:x val="0.73674786669002601"/>
          <c:y val="0.42002498917189601"/>
          <c:w val="0.18802466392622999"/>
          <c:h val="0.1746543057212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>
                <a:solidFill>
                  <a:sysClr val="windowText" lastClr="000000"/>
                </a:solidFill>
              </a:rPr>
              <a:t>Registered</a:t>
            </a:r>
            <a:r>
              <a:rPr lang="en-GB" sz="1600" b="1" baseline="0" dirty="0">
                <a:solidFill>
                  <a:sysClr val="windowText" lastClr="000000"/>
                </a:solidFill>
              </a:rPr>
              <a:t> in the </a:t>
            </a:r>
            <a:r>
              <a:rPr lang="en-GB" sz="1600" b="1" baseline="0" dirty="0" smtClean="0">
                <a:solidFill>
                  <a:sysClr val="windowText" lastClr="000000"/>
                </a:solidFill>
              </a:rPr>
              <a:t>Y</a:t>
            </a:r>
            <a:r>
              <a:rPr lang="en-GB" sz="1600" b="1" dirty="0" smtClean="0">
                <a:solidFill>
                  <a:sysClr val="windowText" lastClr="000000"/>
                </a:solidFill>
              </a:rPr>
              <a:t>outh </a:t>
            </a:r>
            <a:r>
              <a:rPr lang="en-GB" sz="1600" b="1" dirty="0">
                <a:solidFill>
                  <a:sysClr val="windowText" lastClr="000000"/>
                </a:solidFill>
              </a:rPr>
              <a:t>G</a:t>
            </a:r>
            <a:r>
              <a:rPr lang="en-GB" sz="1600" b="1" dirty="0" smtClean="0">
                <a:solidFill>
                  <a:sysClr val="windowText" lastClr="000000"/>
                </a:solidFill>
              </a:rPr>
              <a:t>uarantee System </a:t>
            </a:r>
            <a:endParaRPr lang="en-GB" sz="16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8"/>
              <c:layout>
                <c:manualLayout>
                  <c:x val="-3.4924612336804301E-3"/>
                  <c:y val="-3.2560484732465603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'Inscritos GJ'!$B$3:$B$39</c:f>
              <c:strCache>
                <c:ptCount val="29"/>
                <c:pt idx="0">
                  <c:v>dec-14</c:v>
                </c:pt>
                <c:pt idx="1">
                  <c:v>jan-15</c:v>
                </c:pt>
                <c:pt idx="2">
                  <c:v>feb-15</c:v>
                </c:pt>
                <c:pt idx="3">
                  <c:v>mar-15</c:v>
                </c:pt>
                <c:pt idx="4">
                  <c:v>apr-15</c:v>
                </c:pt>
                <c:pt idx="5">
                  <c:v>may-15</c:v>
                </c:pt>
                <c:pt idx="6">
                  <c:v>jun-15</c:v>
                </c:pt>
                <c:pt idx="7">
                  <c:v>jul-15</c:v>
                </c:pt>
                <c:pt idx="8">
                  <c:v>aug-15</c:v>
                </c:pt>
                <c:pt idx="9">
                  <c:v>sep-15</c:v>
                </c:pt>
                <c:pt idx="10">
                  <c:v>oct-15</c:v>
                </c:pt>
                <c:pt idx="11">
                  <c:v>nov-15</c:v>
                </c:pt>
                <c:pt idx="12">
                  <c:v>dec-15</c:v>
                </c:pt>
                <c:pt idx="13">
                  <c:v>jan-16</c:v>
                </c:pt>
                <c:pt idx="14">
                  <c:v>feb-16</c:v>
                </c:pt>
                <c:pt idx="15">
                  <c:v>mar-16</c:v>
                </c:pt>
                <c:pt idx="16">
                  <c:v>apr-16</c:v>
                </c:pt>
                <c:pt idx="17">
                  <c:v>may-16</c:v>
                </c:pt>
                <c:pt idx="18">
                  <c:v>jun-16</c:v>
                </c:pt>
                <c:pt idx="19">
                  <c:v>jul-16</c:v>
                </c:pt>
                <c:pt idx="20">
                  <c:v>aug-16</c:v>
                </c:pt>
                <c:pt idx="21">
                  <c:v>sep-16</c:v>
                </c:pt>
                <c:pt idx="22">
                  <c:v>oct-16</c:v>
                </c:pt>
                <c:pt idx="23">
                  <c:v>nov-16</c:v>
                </c:pt>
                <c:pt idx="24">
                  <c:v>dec-16</c:v>
                </c:pt>
                <c:pt idx="25">
                  <c:v>jan-17</c:v>
                </c:pt>
                <c:pt idx="26">
                  <c:v>feb-17</c:v>
                </c:pt>
                <c:pt idx="27">
                  <c:v>mar-17</c:v>
                </c:pt>
                <c:pt idx="28">
                  <c:v>apr-17</c:v>
                </c:pt>
              </c:strCache>
              <c:extLst/>
            </c:strRef>
          </c:cat>
          <c:val>
            <c:numRef>
              <c:f>'Inscritos GJ'!$C$3:$C$39</c:f>
              <c:numCache>
                <c:formatCode>#,##0</c:formatCode>
                <c:ptCount val="29"/>
                <c:pt idx="0">
                  <c:v>20660</c:v>
                </c:pt>
                <c:pt idx="1">
                  <c:v>23153</c:v>
                </c:pt>
                <c:pt idx="2">
                  <c:v>28037</c:v>
                </c:pt>
                <c:pt idx="3">
                  <c:v>36678</c:v>
                </c:pt>
                <c:pt idx="4">
                  <c:v>48576</c:v>
                </c:pt>
                <c:pt idx="5">
                  <c:v>60094</c:v>
                </c:pt>
                <c:pt idx="6">
                  <c:v>71101</c:v>
                </c:pt>
                <c:pt idx="7">
                  <c:v>85284</c:v>
                </c:pt>
                <c:pt idx="8">
                  <c:v>95399</c:v>
                </c:pt>
                <c:pt idx="9">
                  <c:v>119514</c:v>
                </c:pt>
                <c:pt idx="10">
                  <c:v>145796</c:v>
                </c:pt>
                <c:pt idx="11">
                  <c:v>165329</c:v>
                </c:pt>
                <c:pt idx="12">
                  <c:v>179161</c:v>
                </c:pt>
                <c:pt idx="13">
                  <c:v>192503</c:v>
                </c:pt>
                <c:pt idx="14">
                  <c:v>219509</c:v>
                </c:pt>
                <c:pt idx="15">
                  <c:v>245725</c:v>
                </c:pt>
                <c:pt idx="16">
                  <c:v>264875</c:v>
                </c:pt>
                <c:pt idx="17">
                  <c:v>282920</c:v>
                </c:pt>
                <c:pt idx="18">
                  <c:v>300079</c:v>
                </c:pt>
                <c:pt idx="19">
                  <c:v>314856</c:v>
                </c:pt>
                <c:pt idx="20">
                  <c:v>325636</c:v>
                </c:pt>
                <c:pt idx="21">
                  <c:v>341097</c:v>
                </c:pt>
                <c:pt idx="22">
                  <c:v>369056</c:v>
                </c:pt>
                <c:pt idx="23">
                  <c:v>389727</c:v>
                </c:pt>
                <c:pt idx="24">
                  <c:v>404841</c:v>
                </c:pt>
                <c:pt idx="25">
                  <c:v>423387</c:v>
                </c:pt>
                <c:pt idx="26">
                  <c:v>446064</c:v>
                </c:pt>
                <c:pt idx="27">
                  <c:v>466799</c:v>
                </c:pt>
                <c:pt idx="28">
                  <c:v>547721</c:v>
                </c:pt>
              </c:numCache>
              <c:extLst/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257560"/>
        <c:axId val="208260304"/>
      </c:lineChart>
      <c:catAx>
        <c:axId val="208257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8260304"/>
        <c:crosses val="autoZero"/>
        <c:auto val="1"/>
        <c:lblAlgn val="ctr"/>
        <c:lblOffset val="100"/>
        <c:noMultiLvlLbl val="0"/>
      </c:catAx>
      <c:valAx>
        <c:axId val="208260304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8257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5465317192904E-2"/>
          <c:y val="2.6956648422206301E-2"/>
          <c:w val="0.89766787280642302"/>
          <c:h val="0.77279597560587299"/>
        </c:manualLayout>
      </c:layout>
      <c:lineChart>
        <c:grouping val="standard"/>
        <c:varyColors val="0"/>
        <c:ser>
          <c:idx val="0"/>
          <c:order val="0"/>
          <c:tx>
            <c:strRef>
              <c:f>Hoja1!$M$4</c:f>
              <c:strCache>
                <c:ptCount val="1"/>
                <c:pt idx="0">
                  <c:v>Total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40"/>
              <c:layout>
                <c:manualLayout>
                  <c:x val="-1.67855954742863E-3"/>
                  <c:y val="3.1857857226243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Hoja1!$L$5:$L$45</c:f>
              <c:strCache>
                <c:ptCount val="41"/>
                <c:pt idx="0">
                  <c:v>T.I.07</c:v>
                </c:pt>
                <c:pt idx="1">
                  <c:v>T.II.07</c:v>
                </c:pt>
                <c:pt idx="2">
                  <c:v>T.III.07</c:v>
                </c:pt>
                <c:pt idx="3">
                  <c:v>T.IV.07</c:v>
                </c:pt>
                <c:pt idx="4">
                  <c:v>T.I.08</c:v>
                </c:pt>
                <c:pt idx="5">
                  <c:v>T.II.08</c:v>
                </c:pt>
                <c:pt idx="6">
                  <c:v>T.III.08</c:v>
                </c:pt>
                <c:pt idx="7">
                  <c:v>T.IV.08</c:v>
                </c:pt>
                <c:pt idx="8">
                  <c:v>T.I.09</c:v>
                </c:pt>
                <c:pt idx="9">
                  <c:v>T.II.09</c:v>
                </c:pt>
                <c:pt idx="10">
                  <c:v>T.III.09</c:v>
                </c:pt>
                <c:pt idx="11">
                  <c:v>T.IV.09</c:v>
                </c:pt>
                <c:pt idx="12">
                  <c:v>T.I.10</c:v>
                </c:pt>
                <c:pt idx="13">
                  <c:v>T.II.10</c:v>
                </c:pt>
                <c:pt idx="14">
                  <c:v>T.III.10</c:v>
                </c:pt>
                <c:pt idx="15">
                  <c:v>T.IV.10</c:v>
                </c:pt>
                <c:pt idx="16">
                  <c:v>T.I.11</c:v>
                </c:pt>
                <c:pt idx="17">
                  <c:v>T.II.11</c:v>
                </c:pt>
                <c:pt idx="18">
                  <c:v>T.III.11</c:v>
                </c:pt>
                <c:pt idx="19">
                  <c:v>T.IV.11</c:v>
                </c:pt>
                <c:pt idx="20">
                  <c:v>T.I.12</c:v>
                </c:pt>
                <c:pt idx="21">
                  <c:v>T.II.12</c:v>
                </c:pt>
                <c:pt idx="22">
                  <c:v>T.III.12</c:v>
                </c:pt>
                <c:pt idx="23">
                  <c:v>T.IV.12</c:v>
                </c:pt>
                <c:pt idx="24">
                  <c:v>T.I.13</c:v>
                </c:pt>
                <c:pt idx="25">
                  <c:v>T.II.13</c:v>
                </c:pt>
                <c:pt idx="26">
                  <c:v>T.III.13</c:v>
                </c:pt>
                <c:pt idx="27">
                  <c:v>T.IV.13</c:v>
                </c:pt>
                <c:pt idx="28">
                  <c:v>T.I.14</c:v>
                </c:pt>
                <c:pt idx="29">
                  <c:v>T.II.14</c:v>
                </c:pt>
                <c:pt idx="30">
                  <c:v>T.III.14</c:v>
                </c:pt>
                <c:pt idx="31">
                  <c:v>T.IV.14</c:v>
                </c:pt>
                <c:pt idx="32">
                  <c:v>T.I.15</c:v>
                </c:pt>
                <c:pt idx="33">
                  <c:v>T.II.15</c:v>
                </c:pt>
                <c:pt idx="34">
                  <c:v>T.III.15</c:v>
                </c:pt>
                <c:pt idx="35">
                  <c:v>T.IV.15</c:v>
                </c:pt>
                <c:pt idx="36">
                  <c:v>T.I.16</c:v>
                </c:pt>
                <c:pt idx="37">
                  <c:v>T.II.16</c:v>
                </c:pt>
                <c:pt idx="38">
                  <c:v>T.III.16</c:v>
                </c:pt>
                <c:pt idx="39">
                  <c:v>T.IV.16</c:v>
                </c:pt>
                <c:pt idx="40">
                  <c:v>T.I.17</c:v>
                </c:pt>
              </c:strCache>
            </c:strRef>
          </c:cat>
          <c:val>
            <c:numRef>
              <c:f>Hoja1!$M$5:$M$45</c:f>
              <c:numCache>
                <c:formatCode>0.00</c:formatCode>
                <c:ptCount val="41"/>
                <c:pt idx="0">
                  <c:v>3.5196951742736782</c:v>
                </c:pt>
                <c:pt idx="1">
                  <c:v>3.4652818275050952</c:v>
                </c:pt>
                <c:pt idx="2">
                  <c:v>3.2969986561146949</c:v>
                </c:pt>
                <c:pt idx="3">
                  <c:v>2.5872228329223508</c:v>
                </c:pt>
                <c:pt idx="4">
                  <c:v>1.739237695818431</c:v>
                </c:pt>
                <c:pt idx="5">
                  <c:v>0.32068568429951899</c:v>
                </c:pt>
                <c:pt idx="6">
                  <c:v>-0.94924205190474698</c:v>
                </c:pt>
                <c:pt idx="7">
                  <c:v>-3.1982005898281329</c:v>
                </c:pt>
                <c:pt idx="8">
                  <c:v>-6.4772065955383074</c:v>
                </c:pt>
                <c:pt idx="9">
                  <c:v>-7.2296567523453916</c:v>
                </c:pt>
                <c:pt idx="10">
                  <c:v>-7.0926815979451581</c:v>
                </c:pt>
                <c:pt idx="11">
                  <c:v>-5.8084396643281186</c:v>
                </c:pt>
                <c:pt idx="12">
                  <c:v>-3.2746676069776588</c:v>
                </c:pt>
                <c:pt idx="13">
                  <c:v>-2.1044992743106121</c:v>
                </c:pt>
                <c:pt idx="14">
                  <c:v>-1.462949775897471</c:v>
                </c:pt>
                <c:pt idx="15">
                  <c:v>-1.1407910896540021</c:v>
                </c:pt>
                <c:pt idx="16">
                  <c:v>-1.215360614167238</c:v>
                </c:pt>
                <c:pt idx="17">
                  <c:v>-0.68849294174741205</c:v>
                </c:pt>
                <c:pt idx="18">
                  <c:v>-1.777458951060098</c:v>
                </c:pt>
                <c:pt idx="19">
                  <c:v>-2.7946602123706161</c:v>
                </c:pt>
                <c:pt idx="20">
                  <c:v>-3.5878260303263971</c:v>
                </c:pt>
                <c:pt idx="21">
                  <c:v>-4.6369885082160902</c:v>
                </c:pt>
                <c:pt idx="22">
                  <c:v>-4.4188374043117173</c:v>
                </c:pt>
                <c:pt idx="23">
                  <c:v>-4.4819038175508013</c:v>
                </c:pt>
                <c:pt idx="24">
                  <c:v>-4.1367625287783341</c:v>
                </c:pt>
                <c:pt idx="25">
                  <c:v>-3.3668384154067179</c:v>
                </c:pt>
                <c:pt idx="26">
                  <c:v>-2.4774022651505301</c:v>
                </c:pt>
                <c:pt idx="27">
                  <c:v>-1.177664740417782</c:v>
                </c:pt>
                <c:pt idx="28">
                  <c:v>-0.467404962948194</c:v>
                </c:pt>
                <c:pt idx="29">
                  <c:v>1.121172919361797</c:v>
                </c:pt>
                <c:pt idx="30">
                  <c:v>1.5902495647127071</c:v>
                </c:pt>
                <c:pt idx="31">
                  <c:v>2.53221438909378</c:v>
                </c:pt>
                <c:pt idx="32">
                  <c:v>2.9745259754816971</c:v>
                </c:pt>
                <c:pt idx="33">
                  <c:v>2.9591425113813159</c:v>
                </c:pt>
                <c:pt idx="34">
                  <c:v>3.1118601462522828</c:v>
                </c:pt>
                <c:pt idx="35">
                  <c:v>2.988770056519698</c:v>
                </c:pt>
                <c:pt idx="36">
                  <c:v>3.293076975960759</c:v>
                </c:pt>
                <c:pt idx="37">
                  <c:v>2.4319256709484161</c:v>
                </c:pt>
                <c:pt idx="38">
                  <c:v>2.6528226409658231</c:v>
                </c:pt>
                <c:pt idx="39">
                  <c:v>2.2874733339965161</c:v>
                </c:pt>
                <c:pt idx="40">
                  <c:v>2.2668278830367972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Hoja1!$N$4</c:f>
              <c:strCache>
                <c:ptCount val="1"/>
                <c:pt idx="0">
                  <c:v>16-29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0"/>
              <c:layout>
                <c:manualLayout>
                  <c:x val="0"/>
                  <c:y val="-2.94072528242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B53D48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Hoja1!$L$5:$L$45</c:f>
              <c:strCache>
                <c:ptCount val="41"/>
                <c:pt idx="0">
                  <c:v>T.I.07</c:v>
                </c:pt>
                <c:pt idx="1">
                  <c:v>T.II.07</c:v>
                </c:pt>
                <c:pt idx="2">
                  <c:v>T.III.07</c:v>
                </c:pt>
                <c:pt idx="3">
                  <c:v>T.IV.07</c:v>
                </c:pt>
                <c:pt idx="4">
                  <c:v>T.I.08</c:v>
                </c:pt>
                <c:pt idx="5">
                  <c:v>T.II.08</c:v>
                </c:pt>
                <c:pt idx="6">
                  <c:v>T.III.08</c:v>
                </c:pt>
                <c:pt idx="7">
                  <c:v>T.IV.08</c:v>
                </c:pt>
                <c:pt idx="8">
                  <c:v>T.I.09</c:v>
                </c:pt>
                <c:pt idx="9">
                  <c:v>T.II.09</c:v>
                </c:pt>
                <c:pt idx="10">
                  <c:v>T.III.09</c:v>
                </c:pt>
                <c:pt idx="11">
                  <c:v>T.IV.09</c:v>
                </c:pt>
                <c:pt idx="12">
                  <c:v>T.I.10</c:v>
                </c:pt>
                <c:pt idx="13">
                  <c:v>T.II.10</c:v>
                </c:pt>
                <c:pt idx="14">
                  <c:v>T.III.10</c:v>
                </c:pt>
                <c:pt idx="15">
                  <c:v>T.IV.10</c:v>
                </c:pt>
                <c:pt idx="16">
                  <c:v>T.I.11</c:v>
                </c:pt>
                <c:pt idx="17">
                  <c:v>T.II.11</c:v>
                </c:pt>
                <c:pt idx="18">
                  <c:v>T.III.11</c:v>
                </c:pt>
                <c:pt idx="19">
                  <c:v>T.IV.11</c:v>
                </c:pt>
                <c:pt idx="20">
                  <c:v>T.I.12</c:v>
                </c:pt>
                <c:pt idx="21">
                  <c:v>T.II.12</c:v>
                </c:pt>
                <c:pt idx="22">
                  <c:v>T.III.12</c:v>
                </c:pt>
                <c:pt idx="23">
                  <c:v>T.IV.12</c:v>
                </c:pt>
                <c:pt idx="24">
                  <c:v>T.I.13</c:v>
                </c:pt>
                <c:pt idx="25">
                  <c:v>T.II.13</c:v>
                </c:pt>
                <c:pt idx="26">
                  <c:v>T.III.13</c:v>
                </c:pt>
                <c:pt idx="27">
                  <c:v>T.IV.13</c:v>
                </c:pt>
                <c:pt idx="28">
                  <c:v>T.I.14</c:v>
                </c:pt>
                <c:pt idx="29">
                  <c:v>T.II.14</c:v>
                </c:pt>
                <c:pt idx="30">
                  <c:v>T.III.14</c:v>
                </c:pt>
                <c:pt idx="31">
                  <c:v>T.IV.14</c:v>
                </c:pt>
                <c:pt idx="32">
                  <c:v>T.I.15</c:v>
                </c:pt>
                <c:pt idx="33">
                  <c:v>T.II.15</c:v>
                </c:pt>
                <c:pt idx="34">
                  <c:v>T.III.15</c:v>
                </c:pt>
                <c:pt idx="35">
                  <c:v>T.IV.15</c:v>
                </c:pt>
                <c:pt idx="36">
                  <c:v>T.I.16</c:v>
                </c:pt>
                <c:pt idx="37">
                  <c:v>T.II.16</c:v>
                </c:pt>
                <c:pt idx="38">
                  <c:v>T.III.16</c:v>
                </c:pt>
                <c:pt idx="39">
                  <c:v>T.IV.16</c:v>
                </c:pt>
                <c:pt idx="40">
                  <c:v>T.I.17</c:v>
                </c:pt>
              </c:strCache>
            </c:strRef>
          </c:cat>
          <c:val>
            <c:numRef>
              <c:f>Hoja1!$N$5:$N$45</c:f>
              <c:numCache>
                <c:formatCode>0.00</c:formatCode>
                <c:ptCount val="41"/>
                <c:pt idx="0">
                  <c:v>0.64505423848338295</c:v>
                </c:pt>
                <c:pt idx="1">
                  <c:v>0.44163139042656502</c:v>
                </c:pt>
                <c:pt idx="2">
                  <c:v>-0.28757858828662097</c:v>
                </c:pt>
                <c:pt idx="3">
                  <c:v>-1.730851562659282</c:v>
                </c:pt>
                <c:pt idx="4">
                  <c:v>-3.548759376803218</c:v>
                </c:pt>
                <c:pt idx="5">
                  <c:v>-6.226571839604488</c:v>
                </c:pt>
                <c:pt idx="6">
                  <c:v>-8.0615005171453653</c:v>
                </c:pt>
                <c:pt idx="7">
                  <c:v>-11.28376415916351</c:v>
                </c:pt>
                <c:pt idx="8">
                  <c:v>-16.390325199777781</c:v>
                </c:pt>
                <c:pt idx="9">
                  <c:v>-18.053154710458099</c:v>
                </c:pt>
                <c:pt idx="10">
                  <c:v>-19.0208337840469</c:v>
                </c:pt>
                <c:pt idx="11">
                  <c:v>-16.598461286626289</c:v>
                </c:pt>
                <c:pt idx="12">
                  <c:v>-12.41726508394879</c:v>
                </c:pt>
                <c:pt idx="13">
                  <c:v>-10.283454185893209</c:v>
                </c:pt>
                <c:pt idx="14">
                  <c:v>-8.4929603804333453</c:v>
                </c:pt>
                <c:pt idx="15">
                  <c:v>-9.4069816346558213</c:v>
                </c:pt>
                <c:pt idx="16">
                  <c:v>-10.527544351073759</c:v>
                </c:pt>
                <c:pt idx="17">
                  <c:v>-9.0698016164584931</c:v>
                </c:pt>
                <c:pt idx="18">
                  <c:v>-9.3104052318112753</c:v>
                </c:pt>
                <c:pt idx="19">
                  <c:v>-10.396162178891981</c:v>
                </c:pt>
                <c:pt idx="20">
                  <c:v>-11.971693190712241</c:v>
                </c:pt>
                <c:pt idx="21">
                  <c:v>-13.655903552151001</c:v>
                </c:pt>
                <c:pt idx="22">
                  <c:v>-14.26133985770854</c:v>
                </c:pt>
                <c:pt idx="23">
                  <c:v>-14.956305481675921</c:v>
                </c:pt>
                <c:pt idx="24">
                  <c:v>-12.573630200422331</c:v>
                </c:pt>
                <c:pt idx="25">
                  <c:v>-11.319907164782521</c:v>
                </c:pt>
                <c:pt idx="26">
                  <c:v>-6.9913265497690844</c:v>
                </c:pt>
                <c:pt idx="27">
                  <c:v>-4.1752975102554606</c:v>
                </c:pt>
                <c:pt idx="28">
                  <c:v>-3.2331878469426698</c:v>
                </c:pt>
                <c:pt idx="29">
                  <c:v>0.22372308991137399</c:v>
                </c:pt>
                <c:pt idx="30">
                  <c:v>-1.5986435751483581</c:v>
                </c:pt>
                <c:pt idx="31">
                  <c:v>0.28398253719322503</c:v>
                </c:pt>
                <c:pt idx="32">
                  <c:v>1.1297950604309079</c:v>
                </c:pt>
                <c:pt idx="33">
                  <c:v>1.26353030366744E-2</c:v>
                </c:pt>
                <c:pt idx="34">
                  <c:v>1.07076923076923</c:v>
                </c:pt>
                <c:pt idx="35">
                  <c:v>0.32544378698223397</c:v>
                </c:pt>
                <c:pt idx="36">
                  <c:v>-9.0932709794742494E-2</c:v>
                </c:pt>
                <c:pt idx="37">
                  <c:v>0.33268761054493701</c:v>
                </c:pt>
                <c:pt idx="38">
                  <c:v>2.8129566488066331</c:v>
                </c:pt>
                <c:pt idx="39">
                  <c:v>2.3296962547921112</c:v>
                </c:pt>
                <c:pt idx="40">
                  <c:v>4.4727603692627724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1389136"/>
        <c:axId val="341389920"/>
      </c:lineChart>
      <c:catAx>
        <c:axId val="34138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Souce: EPA</a:t>
                </a:r>
              </a:p>
            </c:rich>
          </c:tx>
          <c:layout>
            <c:manualLayout>
              <c:xMode val="edge"/>
              <c:yMode val="edge"/>
              <c:x val="1.30116715426681E-3"/>
              <c:y val="0.955447171019596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41389920"/>
        <c:crosses val="autoZero"/>
        <c:auto val="1"/>
        <c:lblAlgn val="ctr"/>
        <c:lblOffset val="100"/>
        <c:noMultiLvlLbl val="0"/>
      </c:catAx>
      <c:valAx>
        <c:axId val="341389920"/>
        <c:scaling>
          <c:orientation val="minMax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% </a:t>
                </a:r>
                <a:r>
                  <a:rPr lang="en-US" sz="1100" dirty="0" smtClean="0"/>
                  <a:t>annual variation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1.3428476379429E-2"/>
              <c:y val="0.305956801826183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0_ ;[Red]\-0\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4138913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85075590880848595"/>
          <c:y val="0.34952777519084399"/>
          <c:w val="0.100988007505339"/>
          <c:h val="0.10360776489857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ES" sz="18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rPr>
              <a:t>Youth</a:t>
            </a:r>
            <a:r>
              <a:rPr lang="es-ES" sz="18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8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rPr>
              <a:t>unemployment</a:t>
            </a:r>
            <a:r>
              <a:rPr lang="es-ES" sz="18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" sz="18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  <a:ea typeface="+mn-ea"/>
                <a:cs typeface="+mn-cs"/>
              </a:rPr>
              <a:t>rate</a:t>
            </a:r>
            <a:endParaRPr lang="es-ES" sz="1800" b="1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effectLst/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6915310339726398"/>
          <c:y val="1.172075579140630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6.2525775574770806E-2"/>
          <c:y val="6.2453154835596103E-2"/>
          <c:w val="0.88297994599324603"/>
          <c:h val="0.82573646920376798"/>
        </c:manualLayout>
      </c:layout>
      <c:lineChart>
        <c:grouping val="standard"/>
        <c:varyColors val="0"/>
        <c:ser>
          <c:idx val="0"/>
          <c:order val="0"/>
          <c:tx>
            <c:strRef>
              <c:f>[lfsa_urgan.xls]Data!$M$13</c:f>
              <c:strCache>
                <c:ptCount val="1"/>
                <c:pt idx="0">
                  <c:v>EU 28 15-24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[lfsa_urgan.xls]Data!$N$13:$W$13</c:f>
              <c:numCache>
                <c:formatCode>#,##0.0</c:formatCode>
                <c:ptCount val="10"/>
                <c:pt idx="0">
                  <c:v>15.5</c:v>
                </c:pt>
                <c:pt idx="1">
                  <c:v>15.6</c:v>
                </c:pt>
                <c:pt idx="2">
                  <c:v>19.899999999999999</c:v>
                </c:pt>
                <c:pt idx="3">
                  <c:v>21</c:v>
                </c:pt>
                <c:pt idx="4">
                  <c:v>21.7</c:v>
                </c:pt>
                <c:pt idx="5">
                  <c:v>23.2</c:v>
                </c:pt>
                <c:pt idx="6">
                  <c:v>23.7</c:v>
                </c:pt>
                <c:pt idx="7">
                  <c:v>22.2</c:v>
                </c:pt>
                <c:pt idx="8">
                  <c:v>20.3</c:v>
                </c:pt>
                <c:pt idx="9">
                  <c:v>18.7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[lfsa_urgan.xls]Data!$M$14</c:f>
              <c:strCache>
                <c:ptCount val="1"/>
                <c:pt idx="0">
                  <c:v>Spain 15-24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[lfsa_urgan.xls]Data!$N$14:$W$14</c:f>
              <c:numCache>
                <c:formatCode>#,##0.0</c:formatCode>
                <c:ptCount val="10"/>
                <c:pt idx="0">
                  <c:v>18.100000000000001</c:v>
                </c:pt>
                <c:pt idx="1">
                  <c:v>24.5</c:v>
                </c:pt>
                <c:pt idx="2">
                  <c:v>37.700000000000003</c:v>
                </c:pt>
                <c:pt idx="3">
                  <c:v>41.5</c:v>
                </c:pt>
                <c:pt idx="4">
                  <c:v>46.2</c:v>
                </c:pt>
                <c:pt idx="5">
                  <c:v>52.9</c:v>
                </c:pt>
                <c:pt idx="6">
                  <c:v>55.5</c:v>
                </c:pt>
                <c:pt idx="7">
                  <c:v>53.2</c:v>
                </c:pt>
                <c:pt idx="8">
                  <c:v>48.3</c:v>
                </c:pt>
                <c:pt idx="9">
                  <c:v>44.4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[lfsa_urgan.xls]Data!$M$15</c:f>
              <c:strCache>
                <c:ptCount val="1"/>
                <c:pt idx="0">
                  <c:v>EU 28 15-29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[lfsa_urgan.xls]Data!$N$15:$W$15</c:f>
              <c:numCache>
                <c:formatCode>#,##0.0</c:formatCode>
                <c:ptCount val="10"/>
                <c:pt idx="0">
                  <c:v>12</c:v>
                </c:pt>
                <c:pt idx="1">
                  <c:v>12</c:v>
                </c:pt>
                <c:pt idx="2">
                  <c:v>15.5</c:v>
                </c:pt>
                <c:pt idx="3">
                  <c:v>16.600000000000001</c:v>
                </c:pt>
                <c:pt idx="4">
                  <c:v>17</c:v>
                </c:pt>
                <c:pt idx="5">
                  <c:v>18.3</c:v>
                </c:pt>
                <c:pt idx="6">
                  <c:v>18.899999999999999</c:v>
                </c:pt>
                <c:pt idx="7">
                  <c:v>17.7</c:v>
                </c:pt>
                <c:pt idx="8">
                  <c:v>16.100000000000001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[lfsa_urgan.xls]Data!$M$16</c:f>
              <c:strCache>
                <c:ptCount val="1"/>
                <c:pt idx="0">
                  <c:v>Spain 15-29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[lfsa_urgan.xls]Data!$N$16:$W$16</c:f>
              <c:numCache>
                <c:formatCode>#,##0.0</c:formatCode>
                <c:ptCount val="10"/>
                <c:pt idx="0">
                  <c:v>12.9</c:v>
                </c:pt>
                <c:pt idx="1">
                  <c:v>18.2</c:v>
                </c:pt>
                <c:pt idx="2">
                  <c:v>28.5</c:v>
                </c:pt>
                <c:pt idx="3">
                  <c:v>31.7</c:v>
                </c:pt>
                <c:pt idx="4">
                  <c:v>34.6</c:v>
                </c:pt>
                <c:pt idx="5">
                  <c:v>40.300000000000011</c:v>
                </c:pt>
                <c:pt idx="6">
                  <c:v>42.4</c:v>
                </c:pt>
                <c:pt idx="7">
                  <c:v>39.700000000000003</c:v>
                </c:pt>
                <c:pt idx="8">
                  <c:v>36.700000000000003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1388744"/>
        <c:axId val="203293632"/>
      </c:lineChart>
      <c:catAx>
        <c:axId val="341388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3632"/>
        <c:crosses val="autoZero"/>
        <c:auto val="1"/>
        <c:lblAlgn val="ctr"/>
        <c:lblOffset val="100"/>
        <c:noMultiLvlLbl val="0"/>
      </c:catAx>
      <c:valAx>
        <c:axId val="20329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41388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0268790572525"/>
          <c:y val="0.32299881781334677"/>
          <c:w val="0.13956695815922199"/>
          <c:h val="0.253008758886145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dirty="0" smtClean="0">
                <a:effectLst/>
              </a:rPr>
              <a:t>Youth unemployment rate 15-24</a:t>
            </a:r>
            <a:endParaRPr lang="es-ES" dirty="0" smtClean="0">
              <a:effectLst/>
            </a:endParaRPr>
          </a:p>
          <a:p>
            <a:pPr>
              <a:defRPr/>
            </a:pPr>
            <a:r>
              <a:rPr lang="en-GB" sz="1800" b="1" dirty="0" smtClean="0">
                <a:effectLst/>
              </a:rPr>
              <a:t> 2016 4</a:t>
            </a:r>
            <a:r>
              <a:rPr lang="en-GB" sz="1800" b="1" baseline="30000" dirty="0" smtClean="0">
                <a:effectLst/>
              </a:rPr>
              <a:t>th</a:t>
            </a:r>
            <a:r>
              <a:rPr lang="en-GB" sz="1800" b="1" dirty="0" smtClean="0">
                <a:effectLst/>
              </a:rPr>
              <a:t> quarter</a:t>
            </a:r>
            <a:endParaRPr lang="es-ES" dirty="0" smtClean="0">
              <a:effectLst/>
            </a:endParaRPr>
          </a:p>
          <a:p>
            <a:pPr>
              <a:defRPr/>
            </a:pPr>
            <a:endParaRPr lang="es-E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7.6243330343200799E-2"/>
          <c:y val="0.14696291824070901"/>
          <c:w val="0.905191268812917"/>
          <c:h val="0.58530500656396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[lfsq_urgan.xls]Data!$AS$46</c:f>
              <c:strCache>
                <c:ptCount val="1"/>
                <c:pt idx="0">
                  <c:v>2016Q4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1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9"/>
            <c:invertIfNegative val="0"/>
            <c:bubble3D val="0"/>
            <c:spPr>
              <a:solidFill>
                <a:srgbClr val="B53D48"/>
              </a:solidFill>
              <a:ln>
                <a:noFill/>
              </a:ln>
              <a:effectLst/>
            </c:spPr>
          </c:dPt>
          <c:cat>
            <c:strRef>
              <c:f>[lfsq_urgan.xls]Data!$AR$47:$AR$77</c:f>
              <c:strCache>
                <c:ptCount val="31"/>
                <c:pt idx="0">
                  <c:v>Germany </c:v>
                </c:pt>
                <c:pt idx="1">
                  <c:v>Netherlands</c:v>
                </c:pt>
                <c:pt idx="2">
                  <c:v>Austria</c:v>
                </c:pt>
                <c:pt idx="3">
                  <c:v>Czech Republic</c:v>
                </c:pt>
                <c:pt idx="4">
                  <c:v>Hungary</c:v>
                </c:pt>
                <c:pt idx="5">
                  <c:v>Malta</c:v>
                </c:pt>
                <c:pt idx="6">
                  <c:v>United Kingdom</c:v>
                </c:pt>
                <c:pt idx="7">
                  <c:v>Denmark</c:v>
                </c:pt>
                <c:pt idx="8">
                  <c:v>Estonia</c:v>
                </c:pt>
                <c:pt idx="9">
                  <c:v>Lithuania</c:v>
                </c:pt>
                <c:pt idx="10">
                  <c:v>Ireland</c:v>
                </c:pt>
                <c:pt idx="11">
                  <c:v>Latvia</c:v>
                </c:pt>
                <c:pt idx="12">
                  <c:v>Sweden</c:v>
                </c:pt>
                <c:pt idx="13">
                  <c:v>Slovenia</c:v>
                </c:pt>
                <c:pt idx="14">
                  <c:v>Finland</c:v>
                </c:pt>
                <c:pt idx="15">
                  <c:v>Poland</c:v>
                </c:pt>
                <c:pt idx="16">
                  <c:v>Luxembourg</c:v>
                </c:pt>
                <c:pt idx="17">
                  <c:v>Bulgaria</c:v>
                </c:pt>
                <c:pt idx="18">
                  <c:v>European Union 28</c:v>
                </c:pt>
                <c:pt idx="19">
                  <c:v>Belgium</c:v>
                </c:pt>
                <c:pt idx="20">
                  <c:v>Euro area 19</c:v>
                </c:pt>
                <c:pt idx="21">
                  <c:v>Euro area 18</c:v>
                </c:pt>
                <c:pt idx="22">
                  <c:v>Romania</c:v>
                </c:pt>
                <c:pt idx="23">
                  <c:v>Slovakia</c:v>
                </c:pt>
                <c:pt idx="24">
                  <c:v>France</c:v>
                </c:pt>
                <c:pt idx="25">
                  <c:v>Portugal</c:v>
                </c:pt>
                <c:pt idx="26">
                  <c:v>Cyprus</c:v>
                </c:pt>
                <c:pt idx="27">
                  <c:v>Croatia</c:v>
                </c:pt>
                <c:pt idx="28">
                  <c:v>Italy</c:v>
                </c:pt>
                <c:pt idx="29">
                  <c:v>Spain</c:v>
                </c:pt>
                <c:pt idx="30">
                  <c:v>Greece</c:v>
                </c:pt>
              </c:strCache>
            </c:strRef>
          </c:cat>
          <c:val>
            <c:numRef>
              <c:f>[lfsq_urgan.xls]Data!$AS$47:$AS$77</c:f>
              <c:numCache>
                <c:formatCode>#,##0.0</c:formatCode>
                <c:ptCount val="31"/>
                <c:pt idx="0">
                  <c:v>6</c:v>
                </c:pt>
                <c:pt idx="1">
                  <c:v>10.1</c:v>
                </c:pt>
                <c:pt idx="2">
                  <c:v>10.1</c:v>
                </c:pt>
                <c:pt idx="3">
                  <c:v>10.8</c:v>
                </c:pt>
                <c:pt idx="4">
                  <c:v>11.6</c:v>
                </c:pt>
                <c:pt idx="5">
                  <c:v>11.9</c:v>
                </c:pt>
                <c:pt idx="6">
                  <c:v>12.1</c:v>
                </c:pt>
                <c:pt idx="7">
                  <c:v>12.6</c:v>
                </c:pt>
                <c:pt idx="8">
                  <c:v>12.7</c:v>
                </c:pt>
                <c:pt idx="9">
                  <c:v>14.6</c:v>
                </c:pt>
                <c:pt idx="10">
                  <c:v>15.2</c:v>
                </c:pt>
                <c:pt idx="11">
                  <c:v>15.8</c:v>
                </c:pt>
                <c:pt idx="12">
                  <c:v>15.8</c:v>
                </c:pt>
                <c:pt idx="13">
                  <c:v>15.9</c:v>
                </c:pt>
                <c:pt idx="14">
                  <c:v>15.9</c:v>
                </c:pt>
                <c:pt idx="15">
                  <c:v>16</c:v>
                </c:pt>
                <c:pt idx="16">
                  <c:v>16.600000000000001</c:v>
                </c:pt>
                <c:pt idx="17">
                  <c:v>17.399999999999999</c:v>
                </c:pt>
                <c:pt idx="18">
                  <c:v>18.100000000000001</c:v>
                </c:pt>
                <c:pt idx="19">
                  <c:v>19.7</c:v>
                </c:pt>
                <c:pt idx="20">
                  <c:v>20.399999999999999</c:v>
                </c:pt>
                <c:pt idx="21">
                  <c:v>20.5</c:v>
                </c:pt>
                <c:pt idx="22">
                  <c:v>20.8</c:v>
                </c:pt>
                <c:pt idx="23">
                  <c:v>21.3</c:v>
                </c:pt>
                <c:pt idx="24">
                  <c:v>25</c:v>
                </c:pt>
                <c:pt idx="25">
                  <c:v>27.7</c:v>
                </c:pt>
                <c:pt idx="26">
                  <c:v>29.8</c:v>
                </c:pt>
                <c:pt idx="27">
                  <c:v>35.4</c:v>
                </c:pt>
                <c:pt idx="28">
                  <c:v>40.700000000000003</c:v>
                </c:pt>
                <c:pt idx="29">
                  <c:v>42.9</c:v>
                </c:pt>
                <c:pt idx="30">
                  <c:v>45.2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294416"/>
        <c:axId val="203295200"/>
      </c:barChart>
      <c:catAx>
        <c:axId val="203294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Source: Eurostat</a:t>
                </a:r>
              </a:p>
            </c:rich>
          </c:tx>
          <c:layout>
            <c:manualLayout>
              <c:xMode val="edge"/>
              <c:yMode val="edge"/>
              <c:x val="1.3705438718894299E-3"/>
              <c:y val="0.950518432139648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5200"/>
        <c:crosses val="autoZero"/>
        <c:auto val="1"/>
        <c:lblAlgn val="ctr"/>
        <c:lblOffset val="100"/>
        <c:noMultiLvlLbl val="0"/>
      </c:catAx>
      <c:valAx>
        <c:axId val="20329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active population</a:t>
                </a:r>
              </a:p>
            </c:rich>
          </c:tx>
          <c:layout>
            <c:manualLayout>
              <c:xMode val="edge"/>
              <c:yMode val="edge"/>
              <c:x val="0"/>
              <c:y val="8.790767354455940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4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Youth 20-24 with at least upper secondary education </a:t>
            </a:r>
            <a:r>
              <a:rPr lang="en-US" sz="1400" dirty="0"/>
              <a:t>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'GJ-Marco seguim. UE-Básicos'!$A$18</c:f>
              <c:strCache>
                <c:ptCount val="1"/>
                <c:pt idx="0">
                  <c:v>Nivel educativo juvenil 20-24 (%)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'GJ-Marco seguim. UE-Básicos'!$B$4:$K$4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'GJ-Marco seguim. UE-Básicos'!$B$18:$K$18</c:f>
              <c:numCache>
                <c:formatCode>0.0</c:formatCode>
                <c:ptCount val="10"/>
                <c:pt idx="0">
                  <c:v>61.354277600283979</c:v>
                </c:pt>
                <c:pt idx="1">
                  <c:v>60.353225573675843</c:v>
                </c:pt>
                <c:pt idx="2">
                  <c:v>60.288536667038727</c:v>
                </c:pt>
                <c:pt idx="3">
                  <c:v>61.468871033007673</c:v>
                </c:pt>
                <c:pt idx="4">
                  <c:v>61.967092727850122</c:v>
                </c:pt>
                <c:pt idx="5">
                  <c:v>63.046110947152037</c:v>
                </c:pt>
                <c:pt idx="6">
                  <c:v>63.850771869639793</c:v>
                </c:pt>
                <c:pt idx="7">
                  <c:v>65.81223175965664</c:v>
                </c:pt>
                <c:pt idx="8">
                  <c:v>68.453669093055282</c:v>
                </c:pt>
                <c:pt idx="9">
                  <c:v>70.869656956922483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3295680"/>
        <c:axId val="203296464"/>
      </c:lineChart>
      <c:catAx>
        <c:axId val="20329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6464"/>
        <c:crosses val="autoZero"/>
        <c:auto val="1"/>
        <c:lblAlgn val="ctr"/>
        <c:lblOffset val="100"/>
        <c:noMultiLvlLbl val="0"/>
      </c:catAx>
      <c:valAx>
        <c:axId val="203296464"/>
        <c:scaling>
          <c:orientation val="minMax"/>
          <c:min val="5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5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dirty="0" smtClean="0"/>
              <a:t>Youth 20-29 with low education attainment </a:t>
            </a:r>
            <a:r>
              <a:rPr lang="en-US" sz="1300" dirty="0"/>
              <a:t>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'GJ-Marco seguim. UE-Básicos'!$A$24</c:f>
              <c:strCache>
                <c:ptCount val="1"/>
                <c:pt idx="0">
                  <c:v>Porcentaje de personas con bajo nivel educativo de 20-29 años (%)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'GJ-Marco seguim. UE-Básicos'!$B$4:$K$4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'GJ-Marco seguim. UE-Básicos'!$B$24:$K$24</c:f>
              <c:numCache>
                <c:formatCode>0.0</c:formatCode>
                <c:ptCount val="10"/>
                <c:pt idx="0">
                  <c:v>36.114731722321551</c:v>
                </c:pt>
                <c:pt idx="1">
                  <c:v>36.409442648643349</c:v>
                </c:pt>
                <c:pt idx="2">
                  <c:v>37.365865550657198</c:v>
                </c:pt>
                <c:pt idx="3">
                  <c:v>37.058880976947798</c:v>
                </c:pt>
                <c:pt idx="4">
                  <c:v>37.253156934629772</c:v>
                </c:pt>
                <c:pt idx="5">
                  <c:v>36.567728605951046</c:v>
                </c:pt>
                <c:pt idx="6">
                  <c:v>36.391031010214803</c:v>
                </c:pt>
                <c:pt idx="7">
                  <c:v>35.04479789727214</c:v>
                </c:pt>
                <c:pt idx="8">
                  <c:v>33.101750967775011</c:v>
                </c:pt>
                <c:pt idx="9">
                  <c:v>31.658826429204499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3296072"/>
        <c:axId val="203297248"/>
      </c:lineChart>
      <c:catAx>
        <c:axId val="203296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7248"/>
        <c:crosses val="autoZero"/>
        <c:auto val="1"/>
        <c:lblAlgn val="ctr"/>
        <c:lblOffset val="100"/>
        <c:noMultiLvlLbl val="0"/>
      </c:catAx>
      <c:valAx>
        <c:axId val="203297248"/>
        <c:scaling>
          <c:orientation val="minMax"/>
          <c:max val="45"/>
          <c:min val="25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3296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ysClr val="windowText" lastClr="000000"/>
                </a:solidFill>
              </a:rPr>
              <a:t>Early school leaving 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rate</a:t>
            </a:r>
            <a:endParaRPr lang="en-US" sz="14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3.7860279283610201E-2"/>
          <c:y val="9.7125589440679394E-2"/>
          <c:w val="0.94235998700040602"/>
          <c:h val="0.85829641613894803"/>
        </c:manualLayout>
      </c:layout>
      <c:lineChart>
        <c:grouping val="standard"/>
        <c:varyColors val="0"/>
        <c:ser>
          <c:idx val="0"/>
          <c:order val="0"/>
          <c:tx>
            <c:strRef>
              <c:f>Hoja1!$E$7</c:f>
              <c:strCache>
                <c:ptCount val="1"/>
                <c:pt idx="0">
                  <c:v>Early school leaving rate 18-24* (%).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Hoja1!$E$8:$E$17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Hoja1!$F$8:$F$17</c:f>
              <c:numCache>
                <c:formatCode>0.0</c:formatCode>
                <c:ptCount val="10"/>
                <c:pt idx="0">
                  <c:v>30.8</c:v>
                </c:pt>
                <c:pt idx="1">
                  <c:v>31.7</c:v>
                </c:pt>
                <c:pt idx="2">
                  <c:v>30.9</c:v>
                </c:pt>
                <c:pt idx="3">
                  <c:v>28.2</c:v>
                </c:pt>
                <c:pt idx="4">
                  <c:v>26.3</c:v>
                </c:pt>
                <c:pt idx="5">
                  <c:v>24.7</c:v>
                </c:pt>
                <c:pt idx="6">
                  <c:v>23.6</c:v>
                </c:pt>
                <c:pt idx="7">
                  <c:v>21.9</c:v>
                </c:pt>
                <c:pt idx="8">
                  <c:v>20</c:v>
                </c:pt>
                <c:pt idx="9">
                  <c:v>19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0625944"/>
        <c:axId val="350627512"/>
      </c:lineChart>
      <c:catAx>
        <c:axId val="350625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27512"/>
        <c:crosses val="autoZero"/>
        <c:auto val="1"/>
        <c:lblAlgn val="ctr"/>
        <c:lblOffset val="100"/>
        <c:noMultiLvlLbl val="0"/>
      </c:catAx>
      <c:valAx>
        <c:axId val="350627512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25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400" b="1" dirty="0" smtClean="0">
                <a:solidFill>
                  <a:sysClr val="windowText" lastClr="000000"/>
                </a:solidFill>
              </a:rPr>
              <a:t>NEET and NEET </a:t>
            </a:r>
            <a:r>
              <a:rPr lang="es-ES" sz="1400" b="1" dirty="0" err="1" smtClean="0">
                <a:solidFill>
                  <a:sysClr val="windowText" lastClr="000000"/>
                </a:solidFill>
              </a:rPr>
              <a:t>rate</a:t>
            </a:r>
            <a:endParaRPr lang="es-ES" sz="1400" b="1" dirty="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28587069639821"/>
          <c:y val="9.5151310965338201E-2"/>
          <c:w val="0.81828178496200299"/>
          <c:h val="0.77513248379872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Ninis!$N$2</c:f>
              <c:strCache>
                <c:ptCount val="1"/>
                <c:pt idx="0">
                  <c:v>NEET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Ninis!$C$1:$M$1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Ninis!$C$2:$M$2</c:f>
              <c:numCache>
                <c:formatCode>#,##0.0</c:formatCode>
                <c:ptCount val="11"/>
                <c:pt idx="0">
                  <c:v>1142.5</c:v>
                </c:pt>
                <c:pt idx="1">
                  <c:v>1125.4000000000001</c:v>
                </c:pt>
                <c:pt idx="2">
                  <c:v>1330.1</c:v>
                </c:pt>
                <c:pt idx="3">
                  <c:v>1682.5</c:v>
                </c:pt>
                <c:pt idx="4">
                  <c:v>1628.7</c:v>
                </c:pt>
                <c:pt idx="5">
                  <c:v>1621.1</c:v>
                </c:pt>
                <c:pt idx="6">
                  <c:v>1687.1</c:v>
                </c:pt>
                <c:pt idx="7">
                  <c:v>1648.9</c:v>
                </c:pt>
                <c:pt idx="8">
                  <c:v>1482.6</c:v>
                </c:pt>
                <c:pt idx="9">
                  <c:v>1373.2</c:v>
                </c:pt>
                <c:pt idx="10">
                  <c:v>1262.1966024999999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50625552"/>
        <c:axId val="350624376"/>
      </c:barChart>
      <c:lineChart>
        <c:grouping val="standard"/>
        <c:varyColors val="0"/>
        <c:ser>
          <c:idx val="1"/>
          <c:order val="1"/>
          <c:tx>
            <c:strRef>
              <c:f>Ninis!$N$3</c:f>
              <c:strCache>
                <c:ptCount val="1"/>
                <c:pt idx="0">
                  <c:v>NEET rate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Ninis!$C$1:$M$1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Ninis!$C$4:$M$4</c:f>
              <c:numCache>
                <c:formatCode>0.0%</c:formatCode>
                <c:ptCount val="11"/>
                <c:pt idx="0">
                  <c:v>0.135490909953394</c:v>
                </c:pt>
                <c:pt idx="1">
                  <c:v>0.134493349426963</c:v>
                </c:pt>
                <c:pt idx="2">
                  <c:v>0.161316143742496</c:v>
                </c:pt>
                <c:pt idx="3">
                  <c:v>0.210273073798663</c:v>
                </c:pt>
                <c:pt idx="4">
                  <c:v>0.21135204578191299</c:v>
                </c:pt>
                <c:pt idx="5">
                  <c:v>0.21806857773174201</c:v>
                </c:pt>
                <c:pt idx="6">
                  <c:v>0.23512278061153399</c:v>
                </c:pt>
                <c:pt idx="7">
                  <c:v>0.23844574271170799</c:v>
                </c:pt>
                <c:pt idx="8">
                  <c:v>0.22085834736105101</c:v>
                </c:pt>
                <c:pt idx="9">
                  <c:v>0.208183623656403</c:v>
                </c:pt>
                <c:pt idx="10">
                  <c:v>0.194306655351837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0624768"/>
        <c:axId val="350623984"/>
      </c:lineChart>
      <c:catAx>
        <c:axId val="35062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24376"/>
        <c:crosses val="autoZero"/>
        <c:auto val="1"/>
        <c:lblAlgn val="ctr"/>
        <c:lblOffset val="100"/>
        <c:noMultiLvlLbl val="0"/>
      </c:catAx>
      <c:valAx>
        <c:axId val="350624376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dirty="0" err="1" smtClean="0"/>
                  <a:t>Thousands</a:t>
                </a:r>
                <a:endParaRPr lang="es-ES" dirty="0"/>
              </a:p>
            </c:rich>
          </c:tx>
          <c:layout>
            <c:manualLayout>
              <c:xMode val="edge"/>
              <c:yMode val="edge"/>
              <c:x val="3.0999687440159298E-3"/>
              <c:y val="8.0247329515052198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25552"/>
        <c:crosses val="autoZero"/>
        <c:crossBetween val="between"/>
      </c:valAx>
      <c:valAx>
        <c:axId val="350623984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624768"/>
        <c:crosses val="max"/>
        <c:crossBetween val="between"/>
      </c:valAx>
      <c:catAx>
        <c:axId val="350624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062398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0.79508</cdr:x>
      <cdr:y>0.12329</cdr:y>
    </cdr:from>
    <cdr:to>
      <cdr:x>0.94521</cdr:x>
      <cdr:y>0.22077</cdr:y>
    </cdr:to>
    <cdr:sp macro="" textlink="">
      <cdr:nvSpPr>
        <cdr:cNvPr id="11" name="CuadroTexto 1"/>
        <cdr:cNvSpPr txBox="1"/>
      </cdr:nvSpPr>
      <cdr:spPr>
        <a:xfrm xmlns:a="http://schemas.openxmlformats.org/drawingml/2006/main">
          <a:off x="6984776" y="648072"/>
          <a:ext cx="1318889" cy="5124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 w="12700">
          <a:solidFill>
            <a:schemeClr val="accent5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b="1" dirty="0" smtClean="0">
              <a:solidFill>
                <a:schemeClr val="accent1"/>
              </a:solidFill>
            </a:rPr>
            <a:t>1Q2017 </a:t>
          </a:r>
          <a:r>
            <a:rPr lang="en-GB" sz="1100" b="1" dirty="0">
              <a:solidFill>
                <a:schemeClr val="accent1"/>
              </a:solidFill>
            </a:rPr>
            <a:t>+2,3% y/y</a:t>
          </a:r>
          <a:r>
            <a:rPr lang="en-GB" sz="1100" b="1" baseline="0" dirty="0">
              <a:solidFill>
                <a:schemeClr val="accent1"/>
              </a:solidFill>
            </a:rPr>
            <a:t> emp. growth</a:t>
          </a:r>
          <a:endParaRPr lang="en-GB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0.91803</cdr:x>
      <cdr:y>0.23288</cdr:y>
    </cdr:from>
    <cdr:to>
      <cdr:x>0.94033</cdr:x>
      <cdr:y>0.31349</cdr:y>
    </cdr:to>
    <cdr:cxnSp macro="">
      <cdr:nvCxnSpPr>
        <cdr:cNvPr id="13" name="Conector recto de flecha 12"/>
        <cdr:cNvCxnSpPr/>
      </cdr:nvCxnSpPr>
      <cdr:spPr>
        <a:xfrm xmlns:a="http://schemas.openxmlformats.org/drawingml/2006/main">
          <a:off x="8064896" y="1224136"/>
          <a:ext cx="195905" cy="423733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0.69672</cdr:x>
      <cdr:y>0.0274</cdr:y>
    </cdr:from>
    <cdr:to>
      <cdr:x>0.94085</cdr:x>
      <cdr:y>0.11377</cdr:y>
    </cdr:to>
    <cdr:sp macro="" textlink="">
      <cdr:nvSpPr>
        <cdr:cNvPr id="14" name="CuadroTexto 13"/>
        <cdr:cNvSpPr txBox="1"/>
      </cdr:nvSpPr>
      <cdr:spPr>
        <a:xfrm xmlns:a="http://schemas.openxmlformats.org/drawingml/2006/main">
          <a:off x="5877028" y="144030"/>
          <a:ext cx="2059305" cy="4540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>
          <a:solidFill>
            <a:schemeClr val="accent5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 dirty="0">
              <a:solidFill>
                <a:schemeClr val="accent1"/>
              </a:solidFill>
            </a:rPr>
            <a:t>+</a:t>
          </a:r>
          <a:r>
            <a:rPr lang="en-GB" sz="1100" b="1" dirty="0" smtClean="0">
              <a:solidFill>
                <a:schemeClr val="accent1"/>
              </a:solidFill>
            </a:rPr>
            <a:t>1,487,700</a:t>
          </a:r>
          <a:r>
            <a:rPr lang="en-GB" sz="1100" b="1" baseline="0" dirty="0" smtClean="0">
              <a:solidFill>
                <a:schemeClr val="accent1"/>
              </a:solidFill>
            </a:rPr>
            <a:t> </a:t>
          </a:r>
          <a:r>
            <a:rPr lang="en-GB" sz="1100" b="1" baseline="0" dirty="0">
              <a:solidFill>
                <a:schemeClr val="accent1"/>
              </a:solidFill>
            </a:rPr>
            <a:t>jobs; </a:t>
          </a:r>
          <a:r>
            <a:rPr lang="en-GB" sz="1100" b="1" baseline="0" dirty="0" smtClean="0">
              <a:solidFill>
                <a:schemeClr val="accent1"/>
              </a:solidFill>
            </a:rPr>
            <a:t>408,700 </a:t>
          </a:r>
          <a:r>
            <a:rPr lang="en-GB" sz="1100" b="1" baseline="0" dirty="0">
              <a:solidFill>
                <a:schemeClr val="accent1"/>
              </a:solidFill>
            </a:rPr>
            <a:t>since </a:t>
          </a:r>
          <a:r>
            <a:rPr lang="en-GB" sz="1100" b="1" baseline="0" dirty="0" smtClean="0">
              <a:solidFill>
                <a:schemeClr val="accent1"/>
              </a:solidFill>
            </a:rPr>
            <a:t>1Q2016</a:t>
          </a:r>
          <a:endParaRPr lang="en-GB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0.73467</cdr:x>
      <cdr:y>0.71233</cdr:y>
    </cdr:from>
    <cdr:to>
      <cdr:x>0.91922</cdr:x>
      <cdr:y>0.83261</cdr:y>
    </cdr:to>
    <cdr:sp macro="" textlink="">
      <cdr:nvSpPr>
        <cdr:cNvPr id="15" name="CuadroTexto 1"/>
        <cdr:cNvSpPr txBox="1"/>
      </cdr:nvSpPr>
      <cdr:spPr>
        <a:xfrm xmlns:a="http://schemas.openxmlformats.org/drawingml/2006/main">
          <a:off x="6454080" y="3744416"/>
          <a:ext cx="1621267" cy="63226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 w="12700">
          <a:solidFill>
            <a:schemeClr val="accent5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b="1" dirty="0"/>
            <a:t>-</a:t>
          </a:r>
          <a:r>
            <a:rPr lang="en-GB" sz="1100" b="1" dirty="0" smtClean="0">
              <a:solidFill>
                <a:schemeClr val="accent1"/>
              </a:solidFill>
            </a:rPr>
            <a:t>2,023,200 </a:t>
          </a:r>
          <a:r>
            <a:rPr lang="en-GB" sz="1100" b="1" dirty="0">
              <a:solidFill>
                <a:schemeClr val="accent1"/>
              </a:solidFill>
            </a:rPr>
            <a:t>unemployed:</a:t>
          </a:r>
        </a:p>
        <a:p xmlns:a="http://schemas.openxmlformats.org/drawingml/2006/main">
          <a:pPr algn="ctr"/>
          <a:r>
            <a:rPr lang="en-GB" sz="1100" b="1" dirty="0">
              <a:solidFill>
                <a:schemeClr val="accent1"/>
              </a:solidFill>
            </a:rPr>
            <a:t>-</a:t>
          </a:r>
          <a:r>
            <a:rPr lang="en-GB" sz="1100" b="1" dirty="0" smtClean="0">
              <a:solidFill>
                <a:schemeClr val="accent1"/>
              </a:solidFill>
            </a:rPr>
            <a:t>536,400 </a:t>
          </a:r>
          <a:r>
            <a:rPr lang="en-GB" sz="1100" b="1" dirty="0">
              <a:solidFill>
                <a:schemeClr val="accent1"/>
              </a:solidFill>
            </a:rPr>
            <a:t>since </a:t>
          </a:r>
          <a:r>
            <a:rPr lang="en-GB" sz="1100" b="1" dirty="0" smtClean="0">
              <a:solidFill>
                <a:schemeClr val="accent1"/>
              </a:solidFill>
            </a:rPr>
            <a:t>1Q2016</a:t>
          </a:r>
          <a:endParaRPr lang="en-GB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0.06829</cdr:x>
      <cdr:y>0.79452</cdr:y>
    </cdr:from>
    <cdr:to>
      <cdr:x>0.27604</cdr:x>
      <cdr:y>0.83675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576064" y="4176464"/>
          <a:ext cx="1752429" cy="221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050" i="1" dirty="0"/>
            <a:t>Source: INE</a:t>
          </a:r>
        </a:p>
      </cdr:txBody>
    </cdr:sp>
  </cdr:relSizeAnchor>
  <cdr:relSizeAnchor xmlns:cdr="http://schemas.openxmlformats.org/drawingml/2006/chartDrawing">
    <cdr:from>
      <cdr:x>0.84512</cdr:x>
      <cdr:y>0.58904</cdr:y>
    </cdr:from>
    <cdr:to>
      <cdr:x>0.87926</cdr:x>
      <cdr:y>0.69863</cdr:y>
    </cdr:to>
    <cdr:cxnSp macro="">
      <cdr:nvCxnSpPr>
        <cdr:cNvPr id="9" name="Conector recto de flecha 8"/>
        <cdr:cNvCxnSpPr/>
      </cdr:nvCxnSpPr>
      <cdr:spPr>
        <a:xfrm xmlns:a="http://schemas.openxmlformats.org/drawingml/2006/main" flipV="1">
          <a:off x="7128792" y="3096344"/>
          <a:ext cx="288032" cy="576064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0.01735</cdr:x>
      <cdr:y>0.94648</cdr:y>
    </cdr:from>
    <cdr:to>
      <cdr:x>0.28626</cdr:x>
      <cdr:y>0.9951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144016" y="5092739"/>
          <a:ext cx="223224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100" i="1" dirty="0" err="1" smtClean="0"/>
            <a:t>Source</a:t>
          </a:r>
          <a:r>
            <a:rPr lang="es-ES" sz="1100" i="1" dirty="0" smtClean="0"/>
            <a:t>: INE</a:t>
          </a:r>
          <a:endParaRPr lang="es-ES" sz="1100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0.08579</cdr:x>
      <cdr:y>0.85169</cdr:y>
    </cdr:from>
    <cdr:to>
      <cdr:x>0.57404</cdr:x>
      <cdr:y>0.91004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359516" y="3818688"/>
          <a:ext cx="204608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100" i="1" dirty="0" err="1" smtClean="0"/>
            <a:t>Source</a:t>
          </a:r>
          <a:r>
            <a:rPr lang="es-ES" sz="1100" i="1" dirty="0" smtClean="0"/>
            <a:t>: INE</a:t>
          </a:r>
          <a:endParaRPr lang="es-ES" sz="1100" i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0.035</cdr:x>
      <cdr:y>0.86111</cdr:y>
    </cdr:from>
    <cdr:to>
      <cdr:x>0.42041</cdr:x>
      <cdr:y>0.93055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88032" y="4464496"/>
          <a:ext cx="3171607" cy="360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S" sz="1100" i="1" dirty="0" err="1">
              <a:latin typeface="Arial" panose="020B0604020202020204" pitchFamily="34" charset="0"/>
              <a:cs typeface="Arial" panose="020B0604020202020204" pitchFamily="34" charset="0"/>
            </a:rPr>
            <a:t>Source</a:t>
          </a:r>
          <a:r>
            <a:rPr lang="es-ES" sz="1100" i="1" dirty="0"/>
            <a:t>: </a:t>
          </a:r>
          <a:r>
            <a:rPr lang="es-ES" sz="1100" i="1" dirty="0" err="1"/>
            <a:t>Eurostat</a:t>
          </a:r>
          <a:endParaRPr lang="es-ES" sz="1100" i="1" dirty="0"/>
        </a:p>
      </cdr:txBody>
    </cdr:sp>
  </cdr:relSizeAnchor>
  <cdr:relSizeAnchor xmlns:cdr="http://schemas.openxmlformats.org/drawingml/2006/chartDrawing">
    <cdr:from>
      <cdr:x>0.41263</cdr:x>
      <cdr:y>0.63889</cdr:y>
    </cdr:from>
    <cdr:to>
      <cdr:x>0.92665</cdr:x>
      <cdr:y>0.82292</cdr:y>
    </cdr:to>
    <cdr:sp macro="" textlink="">
      <cdr:nvSpPr>
        <cdr:cNvPr id="4" name="Rectángulo 3"/>
        <cdr:cNvSpPr/>
      </cdr:nvSpPr>
      <cdr:spPr>
        <a:xfrm xmlns:a="http://schemas.openxmlformats.org/drawingml/2006/main">
          <a:off x="3179252" y="3312368"/>
          <a:ext cx="3960440" cy="954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Youth 18-24 years old with lower </a:t>
          </a:r>
          <a:r>
            <a:rPr lang="en-GB" sz="1400" dirty="0" err="1" smtClean="0">
              <a:latin typeface="+mn-lt"/>
            </a:rPr>
            <a:t>secundary</a:t>
          </a:r>
          <a:r>
            <a:rPr lang="en-GB" sz="1400" dirty="0" smtClean="0">
              <a:latin typeface="+mn-lt"/>
            </a:rPr>
            <a:t> education attainment or less not in education.</a:t>
          </a:r>
        </a:p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8 years on a row decreasing.</a:t>
          </a:r>
        </a:p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11,8 points lower than before the crisis</a:t>
          </a:r>
          <a:r>
            <a:rPr lang="es-ES" sz="1400" dirty="0" smtClean="0">
              <a:latin typeface="+mn-lt"/>
            </a:rPr>
            <a:t>. </a:t>
          </a:r>
          <a:endParaRPr lang="es-ES" sz="1400" dirty="0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defTabSz="907898" eaLnBrk="0" hangingPunct="0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3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algn="r" defTabSz="907898" eaLnBrk="0" hangingPunct="0">
              <a:defRPr sz="1100"/>
            </a:lvl1pPr>
          </a:lstStyle>
          <a:p>
            <a:pPr>
              <a:defRPr/>
            </a:pPr>
            <a:fld id="{87D762F2-988F-45EE-9626-2BC957E70AB0}" type="datetimeFigureOut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defTabSz="907898" eaLnBrk="0" hangingPunct="0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3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algn="r" defTabSz="907898" eaLnBrk="0" hangingPunct="0">
              <a:defRPr sz="1100"/>
            </a:lvl1pPr>
          </a:lstStyle>
          <a:p>
            <a:pPr>
              <a:defRPr/>
            </a:pPr>
            <a:fld id="{FFD19FE8-5F04-441B-87D0-E2400446BE5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39869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613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algn="r"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61" y="4714653"/>
            <a:ext cx="5439355" cy="44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13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algn="r" defTabSz="907898">
              <a:defRPr sz="1100"/>
            </a:lvl1pPr>
          </a:lstStyle>
          <a:p>
            <a:pPr>
              <a:defRPr/>
            </a:pPr>
            <a:fld id="{E981E289-8DBA-47C1-848A-99540EE212F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29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477322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GB" altLang="es-ES_tradnl" sz="800"/>
          </a:p>
        </p:txBody>
      </p:sp>
    </p:spTree>
    <p:extLst>
      <p:ext uri="{BB962C8B-B14F-4D97-AF65-F5344CB8AC3E}">
        <p14:creationId xmlns:p14="http://schemas.microsoft.com/office/powerpoint/2010/main" val="3014253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751768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 sz="1000"/>
          </a:p>
        </p:txBody>
      </p:sp>
    </p:spTree>
    <p:extLst>
      <p:ext uri="{BB962C8B-B14F-4D97-AF65-F5344CB8AC3E}">
        <p14:creationId xmlns:p14="http://schemas.microsoft.com/office/powerpoint/2010/main" val="4250294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4008911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169"/>
            <a:fld id="{5B02E732-BBBF-47F8-871B-395EF96B8F18}" type="slidenum">
              <a:rPr lang="en-US" smtClean="0"/>
              <a:pPr defTabSz="914169"/>
              <a:t>16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193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17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4252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18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43304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19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5424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2949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447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627744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24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7742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050146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1218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55594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1310596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02518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654932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65107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5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6" name="7 Imagen" descr="EmpleoYSeguridadSocial_buen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35988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7" name="2 Marcador de fecha"/>
          <p:cNvSpPr>
            <a:spLocks noGrp="1"/>
          </p:cNvSpPr>
          <p:nvPr>
            <p:ph type="dt" sz="half" idx="10"/>
          </p:nvPr>
        </p:nvSpPr>
        <p:spPr>
          <a:xfrm>
            <a:off x="914400" y="588645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04A9166-5931-4D6A-83C8-4AAFE3A87A6D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5886450"/>
            <a:ext cx="2895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118350" y="647700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745A82C-21B6-41A5-9288-6AC08432C93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7EAB3-C7AE-463C-BB97-A8C173B9D271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2ED-B9D4-42CE-9330-78AE159DE53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C72E-32D8-4EFE-8FA6-9225569B1C02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3508-E425-402E-A1F8-1F33217CB27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C467-D3A6-429F-9498-FFFD13164BB7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D259-E213-4768-BFB8-8E8C0F3527B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77CF-325C-41F0-AA10-9291244FAA34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23EF1-C1A4-4CD6-BE8B-02E716B14AC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9CF5D-8C39-49F8-8CF3-8EEF419F4763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5950-895A-4C89-809F-45AF8E2E267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5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6" name="13 Imagen" descr="EmpleoYSeguridadSocial_buen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35988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7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D8F35-3CEA-41DE-AFB1-86B78BCBC4E5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E101-92A6-40C7-B513-B24D9424075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693465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588645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51AB7B6-3784-4061-BC7A-BF788B8A6B5B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886450"/>
            <a:ext cx="2895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18350" y="647700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4B374E9-1CB0-410D-908D-BDA79F1291E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525A3-880C-4549-B5F1-5FFB66067789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06773-3818-4814-8EC8-2E512E51692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5017D-44DD-4AED-9665-8BF6B504DAB3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C120C-A5E8-408C-A47F-393B5333A98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65E42-6C84-409B-9109-7A1A977426B7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5902-14D6-4718-82F9-0F2F6C6A0DB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B9ACE-6187-489B-A044-761CEBC77690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7450-DB79-40CD-A835-F39D80198BD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ED5A9-2E4A-4668-9F97-051A73C5F293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30497-F501-4872-BE80-D98359362A9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2468-C1CB-4F6F-9D50-CABE637DC42F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76D48-9574-4C82-8849-B242525AE1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00BCB-C422-4AE0-A847-482EBCBE81C8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46EDA-CFF5-460B-AF36-B0993A15161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3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91" r:id="rId1"/>
    <p:sldLayoutId id="2147484292" r:id="rId2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1081088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 Unicode MS" pitchFamily="34" charset="-128"/>
        <a:buChar char="-"/>
        <a:defRPr>
          <a:solidFill>
            <a:schemeClr val="bg2"/>
          </a:solidFill>
          <a:latin typeface="+mn-lt"/>
        </a:defRPr>
      </a:lvl2pPr>
      <a:lvl3pPr marL="1489075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600">
          <a:solidFill>
            <a:schemeClr val="bg2"/>
          </a:solidFill>
          <a:latin typeface="+mn-lt"/>
        </a:defRPr>
      </a:lvl3pPr>
      <a:lvl4pPr marL="1897063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600">
          <a:solidFill>
            <a:schemeClr val="bg2"/>
          </a:solidFill>
          <a:latin typeface="+mn-lt"/>
        </a:defRPr>
      </a:lvl4pPr>
      <a:lvl5pPr marL="230505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726BE5B-95FB-465F-BACE-1F93FD2EB16E}" type="datetime1">
              <a:rPr lang="es-ES"/>
              <a:pPr>
                <a:defRPr/>
              </a:pPr>
              <a:t>25/05/2017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774DFE2-083F-46F1-A77C-5943D290C683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grpSp>
        <p:nvGrpSpPr>
          <p:cNvPr id="2055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9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2056" name="9 Imagen" descr="EmpleoYSeguridadSocial_bueno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8" y="230188"/>
            <a:ext cx="251936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  <p:sldLayoutId id="2147484290" r:id="rId12"/>
    <p:sldLayoutId id="2147484293" r:id="rId13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D7748-0CEB-4D55-9AA9-A05F6AC327F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6148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6150" name="4 Imagen" descr="cabecera-sup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5 Imagen" descr="cabecera-inf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1777777" y="3296412"/>
            <a:ext cx="684076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GB" sz="2600" b="1" dirty="0" smtClean="0">
              <a:solidFill>
                <a:srgbClr val="FFC000"/>
              </a:solidFill>
            </a:endParaRPr>
          </a:p>
          <a:p>
            <a:pPr algn="ctr"/>
            <a:r>
              <a:rPr lang="en-GB" sz="2600" b="1" dirty="0" smtClean="0">
                <a:solidFill>
                  <a:srgbClr val="FFC000"/>
                </a:solidFill>
              </a:rPr>
              <a:t>Youth Guarantee-Midterm State of Play</a:t>
            </a:r>
            <a:endParaRPr lang="en-GB" sz="2600" b="1" dirty="0">
              <a:solidFill>
                <a:srgbClr val="FFC000"/>
              </a:solidFill>
            </a:endParaRPr>
          </a:p>
        </p:txBody>
      </p:sp>
      <p:sp>
        <p:nvSpPr>
          <p:cNvPr id="10" name="7 Rectángulo"/>
          <p:cNvSpPr>
            <a:spLocks noChangeArrowheads="1"/>
          </p:cNvSpPr>
          <p:nvPr/>
        </p:nvSpPr>
        <p:spPr bwMode="auto">
          <a:xfrm>
            <a:off x="1292399" y="2506544"/>
            <a:ext cx="7056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s-ES_tradnl" altLang="es-ES_tradnl" sz="4000" b="1" dirty="0">
                <a:solidFill>
                  <a:srgbClr val="FBDA15"/>
                </a:solidFill>
                <a:latin typeface="Trebuchet MS" charset="0"/>
              </a:rPr>
              <a:t>[</a:t>
            </a:r>
            <a:r>
              <a:rPr lang="en-US" altLang="es-ES_tradnl" sz="3200" b="1" i="1" dirty="0">
                <a:solidFill>
                  <a:srgbClr val="C00000"/>
                </a:solidFill>
              </a:rPr>
              <a:t>The </a:t>
            </a:r>
            <a:r>
              <a:rPr lang="en-GB" altLang="es-ES_tradnl" sz="3200" b="1" i="1" dirty="0" smtClean="0">
                <a:solidFill>
                  <a:srgbClr val="C00000"/>
                </a:solidFill>
              </a:rPr>
              <a:t>Youth </a:t>
            </a:r>
            <a:r>
              <a:rPr lang="en-GB" altLang="es-ES_tradnl" sz="3200" b="1" i="1" dirty="0" smtClean="0">
                <a:solidFill>
                  <a:srgbClr val="C00000"/>
                </a:solidFill>
              </a:rPr>
              <a:t>Guarantee </a:t>
            </a:r>
            <a:r>
              <a:rPr lang="en-GB" altLang="es-ES_tradnl" sz="3200" b="1" i="1" dirty="0" smtClean="0">
                <a:solidFill>
                  <a:srgbClr val="C00000"/>
                </a:solidFill>
              </a:rPr>
              <a:t>in </a:t>
            </a:r>
            <a:r>
              <a:rPr lang="en-GB" altLang="es-ES_tradnl" sz="3200" b="1" i="1" dirty="0" smtClean="0">
                <a:solidFill>
                  <a:srgbClr val="C00000"/>
                </a:solidFill>
              </a:rPr>
              <a:t>Spain</a:t>
            </a:r>
            <a:r>
              <a:rPr lang="es-ES_tradnl" altLang="es-ES_tradnl" sz="4000" b="1" dirty="0" smtClean="0">
                <a:solidFill>
                  <a:srgbClr val="FBDA15"/>
                </a:solidFill>
                <a:latin typeface="Trebuchet MS" charset="0"/>
              </a:rPr>
              <a:t>]</a:t>
            </a:r>
            <a:endParaRPr lang="es-ES" altLang="es-ES_tradnl" sz="4000" b="1" dirty="0">
              <a:solidFill>
                <a:srgbClr val="FBDA15"/>
              </a:solidFill>
              <a:latin typeface="Trebuchet MS" charset="0"/>
            </a:endParaRPr>
          </a:p>
        </p:txBody>
      </p:sp>
      <p:sp>
        <p:nvSpPr>
          <p:cNvPr id="11" name="7 Rectángulo"/>
          <p:cNvSpPr>
            <a:spLocks noChangeArrowheads="1"/>
          </p:cNvSpPr>
          <p:nvPr/>
        </p:nvSpPr>
        <p:spPr bwMode="auto">
          <a:xfrm>
            <a:off x="1259632" y="4781296"/>
            <a:ext cx="70564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s-ES" altLang="es-ES_tradnl" sz="2000" b="1" i="1" dirty="0" err="1" smtClean="0">
                <a:solidFill>
                  <a:srgbClr val="C00000"/>
                </a:solidFill>
              </a:rPr>
              <a:t>Sofia</a:t>
            </a:r>
            <a:r>
              <a:rPr lang="es-ES" altLang="es-ES_tradnl" sz="2000" b="1" i="1" dirty="0" smtClean="0">
                <a:solidFill>
                  <a:srgbClr val="C00000"/>
                </a:solidFill>
              </a:rPr>
              <a:t>, 30th </a:t>
            </a:r>
            <a:r>
              <a:rPr lang="es-ES" altLang="es-ES_tradnl" sz="2000" b="1" i="1" dirty="0" err="1" smtClean="0">
                <a:solidFill>
                  <a:srgbClr val="C00000"/>
                </a:solidFill>
              </a:rPr>
              <a:t>May</a:t>
            </a:r>
            <a:r>
              <a:rPr lang="es-ES" altLang="es-ES_tradnl" sz="2000" b="1" i="1" dirty="0" smtClean="0">
                <a:solidFill>
                  <a:srgbClr val="C00000"/>
                </a:solidFill>
              </a:rPr>
              <a:t> 2017</a:t>
            </a:r>
            <a:endParaRPr lang="es-ES" altLang="es-ES_tradnl" sz="4000" b="1" dirty="0">
              <a:solidFill>
                <a:srgbClr val="FBDA15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838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323850" y="968375"/>
            <a:ext cx="84963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400" b="1" dirty="0" err="1">
                <a:solidFill>
                  <a:srgbClr val="404040"/>
                </a:solidFill>
              </a:rPr>
              <a:t>SPANISH</a:t>
            </a:r>
            <a:r>
              <a:rPr lang="es-ES" altLang="es-ES_tradnl" sz="1400" b="1" dirty="0">
                <a:solidFill>
                  <a:srgbClr val="404040"/>
                </a:solidFill>
              </a:rPr>
              <a:t> NATIONAL YOUTH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GUARANTEE</a:t>
            </a:r>
            <a:r>
              <a:rPr lang="es-ES" altLang="es-ES_tradnl" sz="1400" b="1" dirty="0">
                <a:solidFill>
                  <a:srgbClr val="404040"/>
                </a:solidFill>
              </a:rPr>
              <a:t>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IMPLEMENTATION</a:t>
            </a:r>
            <a:r>
              <a:rPr lang="es-ES" altLang="es-ES_tradnl" sz="1400" b="1" dirty="0">
                <a:solidFill>
                  <a:srgbClr val="404040"/>
                </a:solidFill>
              </a:rPr>
              <a:t> PLAN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Submitted</a:t>
            </a:r>
            <a:r>
              <a:rPr lang="es-ES" altLang="es-ES_tradnl" sz="1400" dirty="0"/>
              <a:t> December 2013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Timetable</a:t>
            </a:r>
            <a:r>
              <a:rPr lang="es-ES" altLang="es-ES_tradnl" sz="1400" dirty="0"/>
              <a:t> for </a:t>
            </a:r>
            <a:r>
              <a:rPr lang="es-ES" altLang="es-ES_tradnl" sz="1400" dirty="0" err="1"/>
              <a:t>development</a:t>
            </a:r>
            <a:r>
              <a:rPr lang="es-ES" altLang="es-ES_tradnl" sz="1400" dirty="0"/>
              <a:t> and </a:t>
            </a:r>
            <a:r>
              <a:rPr lang="es-ES" altLang="es-ES_tradnl" sz="1400" dirty="0" err="1"/>
              <a:t>implementation</a:t>
            </a:r>
            <a:r>
              <a:rPr lang="es-ES" altLang="es-ES_tradnl" sz="1400" dirty="0"/>
              <a:t> (</a:t>
            </a:r>
            <a:r>
              <a:rPr lang="es-ES" altLang="es-ES_tradnl" sz="1400" dirty="0" err="1"/>
              <a:t>currently</a:t>
            </a:r>
            <a:r>
              <a:rPr lang="es-ES" altLang="es-ES_tradnl" sz="1400" dirty="0"/>
              <a:t> no </a:t>
            </a:r>
            <a:r>
              <a:rPr lang="es-ES" altLang="es-ES_tradnl" sz="1400" dirty="0" err="1"/>
              <a:t>delayed</a:t>
            </a:r>
            <a:r>
              <a:rPr lang="es-ES" altLang="es-ES_tradnl" sz="1400" dirty="0"/>
              <a:t>)</a:t>
            </a:r>
            <a:endParaRPr lang="en-GB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400" b="1" dirty="0">
                <a:solidFill>
                  <a:srgbClr val="404040"/>
                </a:solidFill>
              </a:rPr>
              <a:t>YOUTH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EMPLOYMENT</a:t>
            </a:r>
            <a:r>
              <a:rPr lang="es-ES" altLang="es-ES_tradnl" sz="1400" b="1" dirty="0">
                <a:solidFill>
                  <a:srgbClr val="404040"/>
                </a:solidFill>
              </a:rPr>
              <a:t>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OPERATIVE</a:t>
            </a:r>
            <a:r>
              <a:rPr lang="es-ES" altLang="es-ES_tradnl" sz="1400" b="1" dirty="0">
                <a:solidFill>
                  <a:srgbClr val="404040"/>
                </a:solidFill>
              </a:rPr>
              <a:t> PLAN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Submitted</a:t>
            </a:r>
            <a:r>
              <a:rPr lang="es-ES" altLang="es-ES_tradnl" sz="1400" dirty="0"/>
              <a:t> June 2014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/>
              <a:t>In </a:t>
            </a:r>
            <a:r>
              <a:rPr lang="es-ES" altLang="es-ES_tradnl" sz="1400" dirty="0" err="1"/>
              <a:t>order</a:t>
            </a:r>
            <a:r>
              <a:rPr lang="es-ES" altLang="es-ES_tradnl" sz="1400" dirty="0"/>
              <a:t> to </a:t>
            </a:r>
            <a:r>
              <a:rPr lang="es-ES" altLang="es-ES_tradnl" sz="1400" dirty="0" err="1"/>
              <a:t>implement</a:t>
            </a:r>
            <a:r>
              <a:rPr lang="es-ES" altLang="es-ES_tradnl" sz="1400" dirty="0"/>
              <a:t> YEI </a:t>
            </a:r>
            <a:r>
              <a:rPr lang="es-ES" altLang="es-ES_tradnl" sz="1400" dirty="0" err="1"/>
              <a:t>within</a:t>
            </a:r>
            <a:r>
              <a:rPr lang="es-ES" altLang="es-ES_tradnl" sz="1400" dirty="0"/>
              <a:t> the framework of the </a:t>
            </a:r>
            <a:r>
              <a:rPr lang="es-ES" altLang="es-ES_tradnl" sz="1400" dirty="0" err="1"/>
              <a:t>architecture</a:t>
            </a:r>
            <a:r>
              <a:rPr lang="es-ES" altLang="es-ES_tradnl" sz="1400" dirty="0"/>
              <a:t> and design of the European Social </a:t>
            </a:r>
            <a:r>
              <a:rPr lang="es-ES" altLang="es-ES_tradnl" sz="1400" dirty="0" err="1"/>
              <a:t>Fund</a:t>
            </a:r>
            <a:r>
              <a:rPr lang="es-ES" altLang="es-ES_tradnl" sz="1400" dirty="0"/>
              <a:t> for the </a:t>
            </a:r>
            <a:r>
              <a:rPr lang="es-ES" altLang="es-ES_tradnl" sz="1400" dirty="0" err="1"/>
              <a:t>programming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period</a:t>
            </a:r>
            <a:r>
              <a:rPr lang="es-ES" altLang="es-ES_tradnl" sz="1400" dirty="0"/>
              <a:t> of 2014-2020</a:t>
            </a:r>
            <a:endParaRPr lang="es-ES" altLang="es-ES_tradnl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/>
              <a:t>National </a:t>
            </a:r>
            <a:r>
              <a:rPr lang="es-ES" altLang="es-ES_tradnl" sz="1400" dirty="0" err="1"/>
              <a:t>funding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architecture</a:t>
            </a:r>
            <a:r>
              <a:rPr lang="es-ES" altLang="es-ES_tradnl" sz="1400" dirty="0"/>
              <a:t>: General State Budget </a:t>
            </a:r>
            <a:r>
              <a:rPr lang="es-ES" altLang="es-ES_tradnl" sz="1400" dirty="0" err="1"/>
              <a:t>contribution</a:t>
            </a:r>
            <a:r>
              <a:rPr lang="es-ES" altLang="es-ES_tradnl" sz="1400" dirty="0"/>
              <a:t> for YG in </a:t>
            </a:r>
            <a:r>
              <a:rPr lang="es-ES" altLang="es-ES_tradnl" sz="1400" dirty="0" err="1"/>
              <a:t>addition</a:t>
            </a:r>
            <a:r>
              <a:rPr lang="es-ES" altLang="es-ES_tradnl" sz="1400" dirty="0"/>
              <a:t> to ESF </a:t>
            </a:r>
            <a:r>
              <a:rPr lang="es-ES" altLang="es-ES_tradnl" sz="1400" dirty="0" err="1"/>
              <a:t>Fund</a:t>
            </a:r>
            <a:endParaRPr lang="es-ES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400" b="1" dirty="0">
                <a:solidFill>
                  <a:srgbClr val="404040"/>
                </a:solidFill>
              </a:rPr>
              <a:t>REAL DECRETO LEY 8/2014 (ROYAL DECREE LAW) &amp; LEY 8/2014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Establishment</a:t>
            </a:r>
            <a:r>
              <a:rPr lang="es-ES" altLang="es-ES_tradnl" sz="1400" dirty="0"/>
              <a:t> of the legal framework Spanish National Youth </a:t>
            </a:r>
            <a:r>
              <a:rPr lang="es-ES" altLang="es-ES_tradnl" sz="1400" dirty="0" err="1"/>
              <a:t>Guarantee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Scheme</a:t>
            </a:r>
            <a:r>
              <a:rPr lang="es-ES" altLang="es-ES_tradnl" sz="1400" dirty="0"/>
              <a:t>.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/>
              <a:t>Entry </a:t>
            </a:r>
            <a:r>
              <a:rPr lang="es-ES" altLang="es-ES_tradnl" sz="1400" dirty="0" err="1"/>
              <a:t>into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force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7th</a:t>
            </a:r>
            <a:r>
              <a:rPr lang="es-ES" altLang="es-ES_tradnl" sz="1400" dirty="0"/>
              <a:t> July 2014</a:t>
            </a: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400" b="1" dirty="0" smtClean="0">
                <a:solidFill>
                  <a:srgbClr val="404040"/>
                </a:solidFill>
              </a:rPr>
              <a:t>ACTIONS IN THE LOCAL RANGE</a:t>
            </a:r>
            <a:endParaRPr lang="es-ES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/>
              <a:t>P</a:t>
            </a:r>
            <a:r>
              <a:rPr lang="en-GB" sz="1400" dirty="0" smtClean="0"/>
              <a:t>rogram </a:t>
            </a:r>
            <a:r>
              <a:rPr lang="en-GB" sz="1400" dirty="0"/>
              <a:t>in cooperation with the Spanish Chambers of Commerce in order to drive local employment with Local Councils.</a:t>
            </a:r>
            <a:endParaRPr lang="es-ES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 smtClean="0"/>
              <a:t>Spanish </a:t>
            </a:r>
            <a:r>
              <a:rPr lang="en-GB" sz="1400" dirty="0"/>
              <a:t>Ministry of </a:t>
            </a:r>
            <a:r>
              <a:rPr lang="en-GB" sz="1400" dirty="0" smtClean="0"/>
              <a:t>Employment </a:t>
            </a:r>
            <a:r>
              <a:rPr lang="en-GB" sz="1400" dirty="0"/>
              <a:t>in coordination with the Ministry of Public </a:t>
            </a:r>
            <a:r>
              <a:rPr lang="en-GB" sz="1400" dirty="0" smtClean="0"/>
              <a:t>Administrations will activate a 100M</a:t>
            </a:r>
            <a:r>
              <a:rPr lang="es-ES_tradnl" sz="1400" dirty="0" smtClean="0"/>
              <a:t>€</a:t>
            </a:r>
            <a:r>
              <a:rPr lang="en-GB" sz="1400" dirty="0" smtClean="0"/>
              <a:t> budget call for Local Administrations in order to enhance youth employment in the local range.</a:t>
            </a:r>
            <a:endParaRPr lang="es-ES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/>
              <a:t>In addition Regions provide specific calls for Local Administrations in their competences with regard the European Social Fund and the budgets managed by the Regional PES. </a:t>
            </a:r>
            <a:endParaRPr lang="es-ES" sz="1400" dirty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r>
              <a:rPr lang="es-ES" altLang="es-ES_tradnl" sz="1400" dirty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  <p:sp>
        <p:nvSpPr>
          <p:cNvPr id="8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tools to </a:t>
            </a: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increase </a:t>
            </a: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employment 2/2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44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7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49158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59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9154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541338" y="1052736"/>
            <a:ext cx="799147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4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400" b="1" dirty="0">
                <a:solidFill>
                  <a:srgbClr val="404040"/>
                </a:solidFill>
              </a:rPr>
              <a:t>REAL DECRETO LEY 8/2014 (ROYAL DECREE LAW</a:t>
            </a:r>
            <a:r>
              <a:rPr lang="es-ES" altLang="es-ES_tradnl" sz="1400" b="1" dirty="0" smtClean="0">
                <a:solidFill>
                  <a:srgbClr val="404040"/>
                </a:solidFill>
              </a:rPr>
              <a:t>) &amp; LAW 18/2014</a:t>
            </a:r>
            <a:endParaRPr lang="es-ES" altLang="es-ES_tradnl" sz="14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400" dirty="0">
                <a:solidFill>
                  <a:srgbClr val="404040"/>
                </a:solidFill>
              </a:rPr>
              <a:t>		</a:t>
            </a:r>
            <a:r>
              <a:rPr lang="es-ES" altLang="es-ES_tradnl" sz="1400" b="1" dirty="0">
                <a:solidFill>
                  <a:srgbClr val="404040"/>
                </a:solidFill>
              </a:rPr>
              <a:t>Spanish NEET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definition</a:t>
            </a:r>
            <a:r>
              <a:rPr lang="es-ES" altLang="es-ES_tradnl" sz="1400" b="1" dirty="0">
                <a:solidFill>
                  <a:srgbClr val="404040"/>
                </a:solidFill>
              </a:rPr>
              <a:t> to be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beneficiary</a:t>
            </a:r>
            <a:r>
              <a:rPr lang="es-ES" altLang="es-ES_tradnl" sz="1400" b="1" dirty="0">
                <a:solidFill>
                  <a:srgbClr val="404040"/>
                </a:solidFill>
              </a:rPr>
              <a:t> Spanish YG </a:t>
            </a:r>
            <a:r>
              <a:rPr lang="es-ES" altLang="es-ES_tradnl" sz="1400" b="1" dirty="0" err="1">
                <a:solidFill>
                  <a:srgbClr val="404040"/>
                </a:solidFill>
              </a:rPr>
              <a:t>Scheme</a:t>
            </a:r>
            <a:r>
              <a:rPr lang="es-ES" altLang="es-ES_tradnl" sz="1400" b="1" dirty="0">
                <a:solidFill>
                  <a:srgbClr val="404040"/>
                </a:solidFill>
              </a:rPr>
              <a:t>: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 smtClean="0"/>
              <a:t>16-</a:t>
            </a:r>
            <a:r>
              <a:rPr lang="es-ES" altLang="es-ES_tradnl" sz="1400" dirty="0" smtClean="0"/>
              <a:t>30 </a:t>
            </a:r>
            <a:r>
              <a:rPr lang="en-GB" altLang="es-ES_tradnl" sz="1400" dirty="0" smtClean="0"/>
              <a:t>years old</a:t>
            </a:r>
            <a:endParaRPr lang="en-GB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Unemployed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Not in training and not in education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n-GB" altLang="es-ES_tradnl" sz="900" dirty="0"/>
          </a:p>
          <a:p>
            <a:pPr lvl="2" eaLnBrk="1" hangingPunct="1"/>
            <a:r>
              <a:rPr lang="en-GB" altLang="es-ES_tradnl" sz="1400" b="1" dirty="0"/>
              <a:t>Registration system </a:t>
            </a:r>
            <a:r>
              <a:rPr lang="es-ES" altLang="es-ES_tradnl" sz="1400" b="1" dirty="0"/>
              <a:t>to be </a:t>
            </a:r>
            <a:r>
              <a:rPr lang="es-ES" altLang="es-ES_tradnl" sz="1400" b="1" dirty="0" err="1"/>
              <a:t>beneficiary</a:t>
            </a:r>
            <a:r>
              <a:rPr lang="es-ES" altLang="es-ES_tradnl" sz="1400" b="1" dirty="0"/>
              <a:t> Spanish YG </a:t>
            </a:r>
            <a:r>
              <a:rPr lang="es-ES" altLang="es-ES_tradnl" sz="1400" b="1" dirty="0" err="1"/>
              <a:t>Scheme</a:t>
            </a:r>
            <a:endParaRPr lang="es-ES" altLang="es-ES_tradnl" sz="1400" b="1" dirty="0"/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s-ES" altLang="es-ES_tradnl" sz="1400" dirty="0" err="1"/>
              <a:t>E-registration</a:t>
            </a:r>
            <a:r>
              <a:rPr lang="es-ES" altLang="es-ES_tradnl" sz="1400" dirty="0"/>
              <a:t> (</a:t>
            </a:r>
            <a:r>
              <a:rPr lang="es-ES" altLang="es-ES_tradnl" sz="1400" dirty="0" err="1"/>
              <a:t>available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application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form</a:t>
            </a:r>
            <a:r>
              <a:rPr lang="es-ES" altLang="es-ES_tradnl" sz="1400" dirty="0"/>
              <a:t> in </a:t>
            </a:r>
            <a:r>
              <a:rPr lang="es-ES" altLang="es-ES_tradnl" sz="1400" dirty="0" err="1"/>
              <a:t>paper</a:t>
            </a:r>
            <a:r>
              <a:rPr lang="es-ES" altLang="es-ES_tradnl" sz="1400" dirty="0"/>
              <a:t> for </a:t>
            </a:r>
            <a:r>
              <a:rPr lang="en-GB" altLang="es-ES_tradnl" sz="1400" dirty="0"/>
              <a:t>disabled people and/or in risk of social exclusion as an additional way to register):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Cross-check age (Public Administration database)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Cross-check unemployment (Social Security database)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Self-declaration not in training (signed by applicant)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Self-declaration not in education (signed by applicant)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400" dirty="0" smtClean="0"/>
              <a:t>Application form for disabled and people at risk of social exclusion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400" dirty="0" smtClean="0"/>
              <a:t>Specific procedures manages in cooperation with YG stakeholders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400" dirty="0" smtClean="0"/>
              <a:t>Direct registration by PES </a:t>
            </a:r>
            <a:endParaRPr lang="en-GB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sz="8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400" b="1" dirty="0"/>
              <a:t>Spanish YG </a:t>
            </a:r>
            <a:r>
              <a:rPr lang="es-ES" altLang="es-ES_tradnl" sz="1400" b="1" dirty="0" err="1"/>
              <a:t>home-webpage</a:t>
            </a:r>
            <a:r>
              <a:rPr lang="es-ES" altLang="es-ES_tradnl" sz="1400" b="1" dirty="0"/>
              <a:t>: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Information</a:t>
            </a:r>
            <a:endParaRPr lang="es-ES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 err="1"/>
              <a:t>Meeting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point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between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employee-employers</a:t>
            </a:r>
            <a:endParaRPr lang="es-ES" altLang="es-ES_tradnl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sz="9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400" b="1" dirty="0" err="1"/>
              <a:t>Coordination</a:t>
            </a:r>
            <a:r>
              <a:rPr lang="es-ES" altLang="es-ES_tradnl" sz="1400" b="1" dirty="0"/>
              <a:t>, Follow-up and </a:t>
            </a:r>
            <a:r>
              <a:rPr lang="es-ES" altLang="es-ES_tradnl" sz="1400" b="1" dirty="0" err="1"/>
              <a:t>Evaluation</a:t>
            </a:r>
            <a:r>
              <a:rPr lang="es-ES" altLang="es-ES_tradnl" sz="1400" b="1" dirty="0"/>
              <a:t> </a:t>
            </a:r>
            <a:r>
              <a:rPr lang="es-ES" altLang="es-ES_tradnl" sz="1400" b="1" dirty="0" err="1"/>
              <a:t>Tool</a:t>
            </a:r>
            <a:r>
              <a:rPr lang="es-ES" altLang="es-ES_tradnl" sz="1400" b="1" dirty="0"/>
              <a:t> </a:t>
            </a:r>
            <a:r>
              <a:rPr lang="es-ES" altLang="es-ES_tradnl" sz="1400" i="1" dirty="0" smtClean="0"/>
              <a:t>(PES, CCAA, </a:t>
            </a:r>
            <a:r>
              <a:rPr lang="es-ES" altLang="es-ES_tradnl" sz="1400" i="1" dirty="0" err="1" smtClean="0"/>
              <a:t>Education</a:t>
            </a:r>
            <a:r>
              <a:rPr lang="es-ES" altLang="es-ES_tradnl" sz="1400" i="1" dirty="0" smtClean="0"/>
              <a:t>, INJUVE,  Social </a:t>
            </a:r>
            <a:r>
              <a:rPr lang="es-ES" altLang="es-ES_tradnl" sz="1400" i="1" dirty="0" err="1" smtClean="0"/>
              <a:t>Partners</a:t>
            </a:r>
            <a:r>
              <a:rPr lang="es-ES" altLang="es-ES_tradnl" sz="1400" i="1" dirty="0" smtClean="0"/>
              <a:t>, </a:t>
            </a:r>
            <a:r>
              <a:rPr lang="es-ES" altLang="es-ES_tradnl" sz="1400" i="1" dirty="0" err="1" smtClean="0"/>
              <a:t>etc</a:t>
            </a:r>
            <a:r>
              <a:rPr lang="es-ES" altLang="es-ES_tradnl" sz="1400" i="1" dirty="0" smtClean="0"/>
              <a:t>)</a:t>
            </a:r>
            <a:endParaRPr lang="es-ES" altLang="es-ES_tradnl" sz="1400" i="1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b="1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400" dirty="0"/>
              <a:t>	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400" b="1" dirty="0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73100" y="1196975"/>
            <a:ext cx="8147050" cy="513715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NEET definition and tools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283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Segnaposto contenuto 3"/>
          <p:cNvPicPr>
            <a:picLocks noChangeAspect="1"/>
          </p:cNvPicPr>
          <p:nvPr/>
        </p:nvPicPr>
        <p:blipFill>
          <a:blip r:embed="rId3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2184400" y="1268413"/>
            <a:ext cx="6996113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An unique Catalogue of actions (1/2):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2000" b="1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2000" b="1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258888" y="1268413"/>
            <a:ext cx="7427912" cy="49688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1600200"/>
            <a:ext cx="52609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measures &amp; initiatives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47109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47110" name="4 Imagen" descr="cabecera-sup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1" name="5 Imagen" descr="cabecera-inf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7496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Segnaposto contenuto 3"/>
          <p:cNvPicPr>
            <a:picLocks noChangeAspect="1"/>
          </p:cNvPicPr>
          <p:nvPr/>
        </p:nvPicPr>
        <p:blipFill>
          <a:blip r:embed="rId3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2184400" y="1268413"/>
            <a:ext cx="6996113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An unique Catalogue of actions (2/2):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2000" b="1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2000" b="1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258888" y="1268413"/>
            <a:ext cx="7427912" cy="49688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573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11325"/>
            <a:ext cx="53641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measures &amp; initiatives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7349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57350" name="4 Imagen" descr="cabecera-sup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1" name="5 Imagen" descr="cabecera-inf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0125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5" name="3 Grupo"/>
          <p:cNvGrpSpPr>
            <a:grpSpLocks noChangeAspect="1"/>
          </p:cNvGrpSpPr>
          <p:nvPr/>
        </p:nvGrpSpPr>
        <p:grpSpPr bwMode="auto">
          <a:xfrm>
            <a:off x="0" y="5805488"/>
            <a:ext cx="9144000" cy="1008062"/>
            <a:chOff x="0" y="5717437"/>
            <a:chExt cx="9144000" cy="1140563"/>
          </a:xfrm>
        </p:grpSpPr>
        <p:pic>
          <p:nvPicPr>
            <p:cNvPr id="46086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6082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570706" y="955379"/>
            <a:ext cx="8002587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b="1" dirty="0">
              <a:solidFill>
                <a:srgbClr val="404040"/>
              </a:solidFill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b="1" dirty="0">
                <a:solidFill>
                  <a:srgbClr val="404040"/>
                </a:solidFill>
              </a:rPr>
              <a:t>	BEFORE, DURING and AFTER the </a:t>
            </a:r>
            <a:r>
              <a:rPr lang="es-ES" altLang="es-ES_tradnl" b="1" dirty="0" err="1">
                <a:solidFill>
                  <a:srgbClr val="404040"/>
                </a:solidFill>
              </a:rPr>
              <a:t>implementation</a:t>
            </a:r>
            <a:r>
              <a:rPr lang="es-ES" altLang="es-ES_tradnl" b="1" dirty="0">
                <a:solidFill>
                  <a:srgbClr val="404040"/>
                </a:solidFill>
              </a:rPr>
              <a:t> of the Spanish YG </a:t>
            </a:r>
            <a:r>
              <a:rPr lang="es-ES" altLang="es-ES_tradnl" b="1" dirty="0" err="1">
                <a:solidFill>
                  <a:srgbClr val="404040"/>
                </a:solidFill>
              </a:rPr>
              <a:t>Scheme</a:t>
            </a:r>
            <a:r>
              <a:rPr lang="es-ES" altLang="es-ES_tradnl" b="1" dirty="0">
                <a:solidFill>
                  <a:srgbClr val="404040"/>
                </a:solidFill>
              </a:rPr>
              <a:t>: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ACTIVE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PARTICIPATION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AND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CONTRIBUTION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FROM SOCIAL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PARTNERS</a:t>
            </a: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ACTIVE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PARTICIPATION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AND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CONTRIBUTION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FROM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REGIONS</a:t>
            </a:r>
            <a:endParaRPr lang="es-ES" altLang="es-ES_tradnl" sz="1600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600" dirty="0" smtClean="0"/>
              <a:t>Sectorial </a:t>
            </a:r>
            <a:r>
              <a:rPr lang="en-GB" altLang="es-ES_tradnl" sz="1600" dirty="0"/>
              <a:t>Conference on Employment and Labour Affairs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600" dirty="0" smtClean="0"/>
              <a:t>Monitoring </a:t>
            </a:r>
            <a:r>
              <a:rPr lang="en-GB" altLang="es-ES_tradnl" sz="1600" dirty="0"/>
              <a:t>and Evaluation Delegate Commission for the Spanish YG Scheme (created by RDL 8/2014)</a:t>
            </a:r>
            <a:endParaRPr lang="es-ES" altLang="es-ES_tradnl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b="1" dirty="0">
                <a:solidFill>
                  <a:srgbClr val="404040"/>
                </a:solidFill>
              </a:rPr>
              <a:t> </a:t>
            </a:r>
            <a:r>
              <a:rPr lang="es-ES" altLang="es-ES_tradnl" sz="1600" dirty="0" err="1"/>
              <a:t>Working</a:t>
            </a:r>
            <a:r>
              <a:rPr lang="es-ES" altLang="es-ES_tradnl" sz="1600" dirty="0"/>
              <a:t> </a:t>
            </a:r>
            <a:r>
              <a:rPr lang="es-ES" altLang="es-ES_tradnl" sz="1600" dirty="0" err="1"/>
              <a:t>Groups</a:t>
            </a:r>
            <a:r>
              <a:rPr lang="es-ES" altLang="es-ES_tradnl" sz="1600" dirty="0"/>
              <a:t>: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 err="1">
                <a:solidFill>
                  <a:srgbClr val="404040"/>
                </a:solidFill>
              </a:rPr>
              <a:t>Information</a:t>
            </a:r>
            <a:r>
              <a:rPr lang="es-ES" altLang="es-ES_tradnl" sz="1600" dirty="0">
                <a:solidFill>
                  <a:srgbClr val="404040"/>
                </a:solidFill>
              </a:rPr>
              <a:t> System &amp; </a:t>
            </a:r>
            <a:r>
              <a:rPr lang="es-ES" altLang="es-ES_tradnl" sz="1600" dirty="0" err="1">
                <a:solidFill>
                  <a:srgbClr val="404040"/>
                </a:solidFill>
              </a:rPr>
              <a:t>database</a:t>
            </a:r>
            <a:endParaRPr lang="es-ES" altLang="es-ES_tradnl" sz="1600" dirty="0">
              <a:solidFill>
                <a:srgbClr val="404040"/>
              </a:solidFill>
            </a:endParaRP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>
                <a:solidFill>
                  <a:srgbClr val="404040"/>
                </a:solidFill>
              </a:rPr>
              <a:t>Good </a:t>
            </a:r>
            <a:r>
              <a:rPr lang="es-ES" altLang="es-ES_tradnl" sz="1600" dirty="0" err="1">
                <a:solidFill>
                  <a:srgbClr val="404040"/>
                </a:solidFill>
              </a:rPr>
              <a:t>practices</a:t>
            </a:r>
            <a:r>
              <a:rPr lang="es-ES" altLang="es-ES_tradnl" sz="1600" dirty="0">
                <a:solidFill>
                  <a:srgbClr val="404040"/>
                </a:solidFill>
              </a:rPr>
              <a:t> &amp; </a:t>
            </a:r>
            <a:r>
              <a:rPr lang="es-ES" altLang="es-ES_tradnl" sz="1600" dirty="0" err="1">
                <a:solidFill>
                  <a:srgbClr val="404040"/>
                </a:solidFill>
              </a:rPr>
              <a:t>Pilot</a:t>
            </a:r>
            <a:r>
              <a:rPr lang="es-ES" altLang="es-ES_tradnl" sz="1600" dirty="0">
                <a:solidFill>
                  <a:srgbClr val="404040"/>
                </a:solidFill>
              </a:rPr>
              <a:t> </a:t>
            </a:r>
            <a:r>
              <a:rPr lang="es-ES" altLang="es-ES_tradnl" sz="1600" dirty="0" err="1">
                <a:solidFill>
                  <a:srgbClr val="404040"/>
                </a:solidFill>
              </a:rPr>
              <a:t>Projects</a:t>
            </a:r>
            <a:endParaRPr lang="es-ES" altLang="es-ES_tradnl" sz="1600" dirty="0">
              <a:solidFill>
                <a:srgbClr val="404040"/>
              </a:solidFill>
            </a:endParaRP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 err="1">
                <a:solidFill>
                  <a:srgbClr val="404040"/>
                </a:solidFill>
              </a:rPr>
              <a:t>Indicators</a:t>
            </a:r>
            <a:endParaRPr lang="es-ES" altLang="es-ES_tradnl" sz="1600" dirty="0">
              <a:solidFill>
                <a:srgbClr val="404040"/>
              </a:solidFill>
            </a:endParaRPr>
          </a:p>
          <a:p>
            <a:pPr lvl="1" eaLnBrk="1" hangingPunct="1"/>
            <a:endParaRPr lang="es-ES" altLang="es-ES_tradnl" sz="1600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ACTIVE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PARTICIPATION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AND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CONTRIBUTION</a:t>
            </a:r>
            <a:r>
              <a:rPr lang="es-ES" altLang="es-ES_tradnl" sz="1600" b="1" dirty="0">
                <a:solidFill>
                  <a:srgbClr val="404040"/>
                </a:solidFill>
              </a:rPr>
              <a:t> FROM PES, YOUTH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INSTITUTE</a:t>
            </a:r>
            <a:r>
              <a:rPr lang="es-ES" altLang="es-ES_tradnl" sz="1600" b="1" dirty="0">
                <a:solidFill>
                  <a:srgbClr val="404040"/>
                </a:solidFill>
              </a:rPr>
              <a:t> 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(INJUVE) &amp; </a:t>
            </a:r>
            <a:r>
              <a:rPr lang="es-ES" altLang="es-ES_tradnl" sz="1600" b="1" dirty="0">
                <a:solidFill>
                  <a:srgbClr val="404040"/>
                </a:solidFill>
              </a:rPr>
              <a:t>YOUTH </a:t>
            </a:r>
            <a:r>
              <a:rPr lang="es-ES" altLang="es-ES_tradnl" sz="1600" b="1" dirty="0" err="1" smtClean="0">
                <a:solidFill>
                  <a:srgbClr val="404040"/>
                </a:solidFill>
              </a:rPr>
              <a:t>OFFICES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 (Local and </a:t>
            </a:r>
            <a:r>
              <a:rPr lang="es-ES" altLang="es-ES_tradnl" sz="1600" b="1" dirty="0" err="1" smtClean="0">
                <a:solidFill>
                  <a:srgbClr val="404040"/>
                </a:solidFill>
              </a:rPr>
              <a:t>Regiona</a:t>
            </a:r>
            <a:r>
              <a:rPr lang="en-GB" altLang="es-ES_tradnl" sz="1600" b="1" dirty="0" smtClean="0">
                <a:solidFill>
                  <a:srgbClr val="404040"/>
                </a:solidFill>
              </a:rPr>
              <a:t>l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 network), </a:t>
            </a:r>
            <a:r>
              <a:rPr lang="es-ES" altLang="es-ES_tradnl" sz="1600" b="1" dirty="0" err="1" smtClean="0">
                <a:solidFill>
                  <a:srgbClr val="404040"/>
                </a:solidFill>
              </a:rPr>
              <a:t>3rd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 SECTOR </a:t>
            </a:r>
            <a:r>
              <a:rPr lang="es-ES" altLang="es-ES_tradnl" sz="1600" b="1" dirty="0" err="1" smtClean="0">
                <a:solidFill>
                  <a:srgbClr val="404040"/>
                </a:solidFill>
              </a:rPr>
              <a:t>ENTITIES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 </a:t>
            </a:r>
            <a:r>
              <a:rPr lang="es-ES" altLang="es-ES_tradnl" sz="1600" b="1" dirty="0">
                <a:solidFill>
                  <a:srgbClr val="404040"/>
                </a:solidFill>
              </a:rPr>
              <a:t>AND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CHAMBERS</a:t>
            </a:r>
            <a:r>
              <a:rPr lang="es-ES" altLang="es-ES_tradnl" sz="1600" b="1" dirty="0">
                <a:solidFill>
                  <a:srgbClr val="404040"/>
                </a:solidFill>
              </a:rPr>
              <a:t> OF </a:t>
            </a:r>
            <a:r>
              <a:rPr lang="es-ES" altLang="es-ES_tradnl" sz="1600" b="1" dirty="0" err="1">
                <a:solidFill>
                  <a:srgbClr val="404040"/>
                </a:solidFill>
              </a:rPr>
              <a:t>COMMERCE</a:t>
            </a: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b="1" dirty="0">
              <a:solidFill>
                <a:srgbClr val="404040"/>
              </a:solidFill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b="1" dirty="0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b="1" dirty="0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b="1" dirty="0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84213" y="1127125"/>
            <a:ext cx="8230137" cy="511016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cooperation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70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 smtClean="0">
                <a:solidFill>
                  <a:srgbClr val="C00000"/>
                </a:solidFill>
              </a:rPr>
              <a:t>The </a:t>
            </a:r>
            <a:r>
              <a:rPr lang="en-GB" altLang="es-ES_tradnl" sz="2800" b="1" i="1" dirty="0" smtClean="0">
                <a:solidFill>
                  <a:srgbClr val="C00000"/>
                </a:solidFill>
              </a:rPr>
              <a:t>Youth Guarantee in Spain: figures &amp; </a:t>
            </a:r>
            <a:r>
              <a:rPr lang="es-ES" altLang="es-ES_tradnl" sz="2800" b="1" i="1" dirty="0" err="1" smtClean="0">
                <a:solidFill>
                  <a:srgbClr val="C00000"/>
                </a:solidFill>
              </a:rPr>
              <a:t>impact</a:t>
            </a:r>
            <a:endParaRPr lang="es-ES" altLang="es-ES_tradnl" sz="2800" b="1" i="1" dirty="0" smtClean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n-GB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01855" y="6372225"/>
            <a:ext cx="489745" cy="381000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16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 taking off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/>
          </p:nvPr>
        </p:nvGraphicFramePr>
        <p:xfrm>
          <a:off x="539552" y="1484784"/>
          <a:ext cx="8299648" cy="4896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6079260" y="5373216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/>
              <a:t>Source</a:t>
            </a:r>
            <a:r>
              <a:rPr lang="es-ES" sz="1100" i="1" dirty="0" smtClean="0"/>
              <a:t>: MEYSS</a:t>
            </a:r>
            <a:endParaRPr lang="es-ES" sz="1100" i="1" dirty="0"/>
          </a:p>
        </p:txBody>
      </p:sp>
    </p:spTree>
    <p:extLst>
      <p:ext uri="{BB962C8B-B14F-4D97-AF65-F5344CB8AC3E}">
        <p14:creationId xmlns:p14="http://schemas.microsoft.com/office/powerpoint/2010/main" val="373352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employment growth outpaces  total employment growth 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863844"/>
              </p:ext>
            </p:extLst>
          </p:nvPr>
        </p:nvGraphicFramePr>
        <p:xfrm>
          <a:off x="457200" y="1173955"/>
          <a:ext cx="8382000" cy="5207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398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18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unemployment starting to fall… 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930046"/>
              </p:ext>
            </p:extLst>
          </p:nvPr>
        </p:nvGraphicFramePr>
        <p:xfrm>
          <a:off x="539552" y="1340768"/>
          <a:ext cx="8301184" cy="538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1840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19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… although still very high</a:t>
            </a: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2546736"/>
              </p:ext>
            </p:extLst>
          </p:nvPr>
        </p:nvGraphicFramePr>
        <p:xfrm>
          <a:off x="683568" y="1340768"/>
          <a:ext cx="8003232" cy="5040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1314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770205" y="1398588"/>
            <a:ext cx="8049945" cy="411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The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Youth Guarantee in </a:t>
            </a:r>
            <a:r>
              <a:rPr lang="en-GB" altLang="es-ES_tradnl" sz="2800" b="1" i="1" dirty="0" smtClean="0">
                <a:solidFill>
                  <a:srgbClr val="C00000"/>
                </a:solidFill>
              </a:rPr>
              <a:t>Spain</a:t>
            </a: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s-ES" altLang="es-ES_tradnl" sz="11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err="1">
                <a:solidFill>
                  <a:srgbClr val="404040"/>
                </a:solidFill>
              </a:rPr>
              <a:t>Introduction</a:t>
            </a:r>
            <a:endParaRPr lang="es-ES" altLang="es-ES_tradnl" sz="2400" b="1" dirty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err="1" smtClean="0">
                <a:solidFill>
                  <a:srgbClr val="404040"/>
                </a:solidFill>
              </a:rPr>
              <a:t>NEETs</a:t>
            </a:r>
            <a:r>
              <a:rPr lang="es-ES" altLang="es-ES_tradnl" sz="2400" b="1" dirty="0" smtClean="0">
                <a:solidFill>
                  <a:srgbClr val="404040"/>
                </a:solidFill>
              </a:rPr>
              <a:t> </a:t>
            </a: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smtClean="0">
                <a:solidFill>
                  <a:srgbClr val="404040"/>
                </a:solidFill>
              </a:rPr>
              <a:t>Tools</a:t>
            </a: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smtClean="0">
                <a:solidFill>
                  <a:srgbClr val="404040"/>
                </a:solidFill>
              </a:rPr>
              <a:t>Figures &amp; </a:t>
            </a:r>
            <a:r>
              <a:rPr lang="es-ES" altLang="es-ES_tradnl" sz="2400" b="1" dirty="0" err="1" smtClean="0">
                <a:solidFill>
                  <a:srgbClr val="404040"/>
                </a:solidFill>
              </a:rPr>
              <a:t>impact</a:t>
            </a:r>
            <a:endParaRPr lang="es-ES" altLang="es-ES_tradnl" sz="2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n-GB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106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188640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Education attainment improves</a:t>
            </a:r>
            <a:r>
              <a:rPr lang="es-ES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…</a:t>
            </a:r>
            <a:endParaRPr lang="es-ES" sz="20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240661"/>
              </p:ext>
            </p:extLst>
          </p:nvPr>
        </p:nvGraphicFramePr>
        <p:xfrm>
          <a:off x="330999" y="1340768"/>
          <a:ext cx="45349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919772" y="5373216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/>
              <a:t>Source</a:t>
            </a:r>
            <a:r>
              <a:rPr lang="es-ES" sz="1100" i="1" dirty="0" smtClean="0"/>
              <a:t>: INE</a:t>
            </a:r>
            <a:endParaRPr lang="es-ES" sz="1100" i="1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990603"/>
              </p:ext>
            </p:extLst>
          </p:nvPr>
        </p:nvGraphicFramePr>
        <p:xfrm>
          <a:off x="4644008" y="1340768"/>
          <a:ext cx="419064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76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188640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s-ES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…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thanks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to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the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fall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of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the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early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school</a:t>
            </a:r>
            <a:r>
              <a:rPr lang="es-E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leaving</a:t>
            </a:r>
            <a:endParaRPr lang="es-ES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835163"/>
              </p:ext>
            </p:extLst>
          </p:nvPr>
        </p:nvGraphicFramePr>
        <p:xfrm>
          <a:off x="611560" y="1196752"/>
          <a:ext cx="822917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1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22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NEET population is declining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020108"/>
              </p:ext>
            </p:extLst>
          </p:nvPr>
        </p:nvGraphicFramePr>
        <p:xfrm>
          <a:off x="493169" y="1310450"/>
          <a:ext cx="8193631" cy="504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3988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23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NEET´s number </a:t>
            </a:r>
            <a:r>
              <a:rPr lang="en-GB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follow the evolution of unemployment</a:t>
            </a: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057901"/>
              </p:ext>
            </p:extLst>
          </p:nvPr>
        </p:nvGraphicFramePr>
        <p:xfrm>
          <a:off x="1043608" y="1556792"/>
          <a:ext cx="748883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585204" y="5504021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err="1" smtClean="0"/>
              <a:t>Source</a:t>
            </a:r>
            <a:r>
              <a:rPr lang="es-ES" sz="1100" i="1" dirty="0" smtClean="0"/>
              <a:t>: INE</a:t>
            </a:r>
            <a:endParaRPr lang="es-ES" sz="1100" i="1" dirty="0"/>
          </a:p>
        </p:txBody>
      </p:sp>
    </p:spTree>
    <p:extLst>
      <p:ext uri="{BB962C8B-B14F-4D97-AF65-F5344CB8AC3E}">
        <p14:creationId xmlns:p14="http://schemas.microsoft.com/office/powerpoint/2010/main" val="3291463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24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29208" y="1283766"/>
            <a:ext cx="786438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sz="1600" dirty="0" err="1"/>
              <a:t>Spain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European country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best</a:t>
            </a:r>
            <a:r>
              <a:rPr lang="es-ES" sz="1600" dirty="0"/>
              <a:t> figures in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creation</a:t>
            </a:r>
            <a:r>
              <a:rPr lang="es-ES" sz="1600" dirty="0"/>
              <a:t> of </a:t>
            </a:r>
            <a:r>
              <a:rPr lang="es-ES" sz="1600" dirty="0" err="1"/>
              <a:t>employment</a:t>
            </a:r>
            <a:r>
              <a:rPr lang="es-ES" sz="1600" dirty="0"/>
              <a:t> 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/>
              <a:t>Less than 300.000 unemployed young people now if we compare 4 years ago.</a:t>
            </a:r>
            <a:endParaRPr lang="es-ES" sz="16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/>
              <a:t>In </a:t>
            </a:r>
            <a:r>
              <a:rPr lang="en-GB" sz="1600" dirty="0" smtClean="0"/>
              <a:t>2016 </a:t>
            </a:r>
            <a:r>
              <a:rPr lang="en-GB" sz="1600" dirty="0"/>
              <a:t>Youth </a:t>
            </a:r>
            <a:r>
              <a:rPr lang="en-GB" sz="1600" dirty="0" smtClean="0"/>
              <a:t>unemployment </a:t>
            </a:r>
            <a:r>
              <a:rPr lang="en-GB" sz="1600" dirty="0"/>
              <a:t>has decreased </a:t>
            </a:r>
            <a:r>
              <a:rPr lang="en-GB" sz="1600" dirty="0" smtClean="0"/>
              <a:t>11 </a:t>
            </a:r>
            <a:r>
              <a:rPr lang="en-GB" sz="1600" dirty="0"/>
              <a:t>points in </a:t>
            </a:r>
            <a:r>
              <a:rPr lang="en-GB" sz="1600" dirty="0" smtClean="0"/>
              <a:t>Spain considering 2013</a:t>
            </a:r>
            <a:endParaRPr lang="es-ES" sz="16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/>
              <a:t>Youth e</a:t>
            </a:r>
            <a:r>
              <a:rPr lang="en-GB" sz="1600" dirty="0" smtClean="0"/>
              <a:t>mployment </a:t>
            </a:r>
            <a:r>
              <a:rPr lang="en-GB" sz="1600" dirty="0"/>
              <a:t>is </a:t>
            </a:r>
            <a:r>
              <a:rPr lang="en-GB" sz="1600" dirty="0" smtClean="0"/>
              <a:t>growing and it </a:t>
            </a:r>
            <a:r>
              <a:rPr lang="en-GB" sz="1600" dirty="0"/>
              <a:t>duplicates the Spanish average ratio</a:t>
            </a:r>
            <a:endParaRPr lang="es-ES" sz="16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/>
              <a:t>December </a:t>
            </a:r>
            <a:r>
              <a:rPr lang="en-GB" sz="1600" dirty="0" smtClean="0"/>
              <a:t>2016 EU </a:t>
            </a:r>
            <a:r>
              <a:rPr lang="en-GB" sz="1600" dirty="0"/>
              <a:t>average </a:t>
            </a:r>
            <a:r>
              <a:rPr lang="en-GB" sz="1600" dirty="0" smtClean="0"/>
              <a:t>of Youth unemployed </a:t>
            </a:r>
            <a:r>
              <a:rPr lang="en-GB" sz="1600" dirty="0"/>
              <a:t>ratio is </a:t>
            </a:r>
            <a:r>
              <a:rPr lang="en-GB" sz="1600" dirty="0" err="1"/>
              <a:t>aprox</a:t>
            </a:r>
            <a:r>
              <a:rPr lang="en-GB" sz="1600" dirty="0"/>
              <a:t> 20% and in Spain </a:t>
            </a:r>
            <a:r>
              <a:rPr lang="en-GB" sz="1600" dirty="0" smtClean="0"/>
              <a:t>42,9%, </a:t>
            </a:r>
            <a:r>
              <a:rPr lang="en-GB" sz="1600" dirty="0"/>
              <a:t>it’s an improvement if we compared with years before, although we must work in order to consolidate positive figures and reduce the </a:t>
            </a:r>
            <a:r>
              <a:rPr lang="en-GB" sz="1600" dirty="0" smtClean="0"/>
              <a:t>Youth </a:t>
            </a:r>
            <a:r>
              <a:rPr lang="en-GB" sz="1600" dirty="0"/>
              <a:t>unemployment</a:t>
            </a:r>
            <a:r>
              <a:rPr lang="en-GB" sz="1600" dirty="0" smtClean="0"/>
              <a:t>.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 smtClean="0"/>
              <a:t>Cooperation between stakeholders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600" dirty="0" smtClean="0"/>
              <a:t>Education &amp; Training are key elements</a:t>
            </a:r>
            <a:endParaRPr lang="en-GB" sz="1600" dirty="0"/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N</a:t>
            </a:r>
            <a:r>
              <a:rPr lang="en-U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owadays</a:t>
            </a:r>
            <a:endParaRPr lang="en-US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15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Segnaposto contenuto 3"/>
          <p:cNvPicPr>
            <a:picLocks noChangeAspect="1"/>
          </p:cNvPicPr>
          <p:nvPr/>
        </p:nvPicPr>
        <p:blipFill>
          <a:blip r:embed="rId2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010150"/>
            <a:ext cx="3455987" cy="866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3 Imagen" descr="logo ministerio 2012.doc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51" y="4454354"/>
            <a:ext cx="3457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77" y="4117876"/>
            <a:ext cx="2473325" cy="190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289833" y="1266877"/>
            <a:ext cx="65643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Cyrl-AZ" sz="2800" b="1" dirty="0">
                <a:solidFill>
                  <a:srgbClr val="C00000"/>
                </a:solidFill>
              </a:rPr>
              <a:t>Много благодаря</a:t>
            </a:r>
          </a:p>
          <a:p>
            <a:pPr algn="ctr"/>
            <a:endParaRPr lang="en-GB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b="1" dirty="0" err="1" smtClean="0">
                <a:solidFill>
                  <a:srgbClr val="C00000"/>
                </a:solidFill>
              </a:rPr>
              <a:t>Muchas</a:t>
            </a:r>
            <a:r>
              <a:rPr lang="en-GB" sz="2800" b="1" dirty="0" smtClean="0">
                <a:solidFill>
                  <a:srgbClr val="C00000"/>
                </a:solidFill>
              </a:rPr>
              <a:t> </a:t>
            </a:r>
            <a:r>
              <a:rPr lang="en-GB" sz="2800" b="1" dirty="0" err="1" smtClean="0">
                <a:solidFill>
                  <a:srgbClr val="C00000"/>
                </a:solidFill>
              </a:rPr>
              <a:t>gracias</a:t>
            </a:r>
            <a:endParaRPr lang="en-GB" sz="2800" b="1" dirty="0" smtClean="0">
              <a:solidFill>
                <a:srgbClr val="C00000"/>
              </a:solidFill>
            </a:endParaRPr>
          </a:p>
          <a:p>
            <a:pPr algn="ctr"/>
            <a:endParaRPr lang="en-GB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Thank you</a:t>
            </a:r>
            <a:endParaRPr lang="en-GB" sz="2800" b="1" dirty="0" smtClean="0">
              <a:solidFill>
                <a:srgbClr val="C00000"/>
              </a:solidFill>
            </a:endParaRPr>
          </a:p>
          <a:p>
            <a:pPr algn="ctr"/>
            <a:endParaRPr lang="en-GB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i="1" dirty="0" smtClean="0">
                <a:solidFill>
                  <a:srgbClr val="C00000"/>
                </a:solidFill>
              </a:rPr>
              <a:t>www.garantiajuvenil.gob.es</a:t>
            </a:r>
            <a:endParaRPr lang="es-ES_tradnl" sz="2800" i="1" dirty="0">
              <a:solidFill>
                <a:srgbClr val="C00000"/>
              </a:solidFill>
            </a:endParaRPr>
          </a:p>
        </p:txBody>
      </p:sp>
      <p:grpSp>
        <p:nvGrpSpPr>
          <p:cNvPr id="2867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40"/>
            <a:chExt cx="9144000" cy="1140560"/>
          </a:xfrm>
        </p:grpSpPr>
        <p:pic>
          <p:nvPicPr>
            <p:cNvPr id="28675" name="4 Imagen" descr="cabecera-sup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40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6" name="5 Imagen" descr="cabecera-inf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538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The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Youth Guarantee in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Spain: </a:t>
            </a:r>
            <a:r>
              <a:rPr lang="es-ES" altLang="es-ES_tradnl" sz="2800" b="1" i="1" dirty="0" err="1">
                <a:solidFill>
                  <a:srgbClr val="C00000"/>
                </a:solidFill>
              </a:rPr>
              <a:t>Introduction</a:t>
            </a:r>
            <a:endParaRPr lang="es-ES" altLang="es-ES_tradnl" sz="2800" b="1" i="1" dirty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n-GB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9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49821" y="1217612"/>
            <a:ext cx="804994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400" b="1" dirty="0" smtClean="0">
                <a:solidFill>
                  <a:srgbClr val="404040"/>
                </a:solidFill>
              </a:rPr>
              <a:t>CONTEXT</a:t>
            </a:r>
            <a:endParaRPr lang="es-ES" altLang="es-ES_tradnl" sz="1400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/>
              <a:t>Historically the rise in unemployment was greater in Spain than the European average. In 2012, the unemployment rate in Spain for young people aged 15-24 was 53.2%, thirty points higher than the EU-27 average of 23</a:t>
            </a:r>
            <a:r>
              <a:rPr lang="en-GB" sz="1400" dirty="0" smtClean="0"/>
              <a:t>%.</a:t>
            </a:r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/>
          <a:srcRect l="1532" t="15785" r="1789" b="16037"/>
          <a:stretch/>
        </p:blipFill>
        <p:spPr>
          <a:xfrm>
            <a:off x="1429165" y="2564904"/>
            <a:ext cx="6285670" cy="3324489"/>
          </a:xfrm>
          <a:prstGeom prst="rect">
            <a:avLst/>
          </a:prstGeom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Introduction: context</a:t>
            </a:r>
            <a:endParaRPr lang="en-US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7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Nowadays: Employment </a:t>
            </a:r>
            <a:r>
              <a:rPr lang="en-US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is following the positive macroeconomic situation</a:t>
            </a:r>
            <a:endParaRPr lang="en-US" sz="20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6 Gráfico"/>
          <p:cNvGraphicFramePr>
            <a:graphicFrameLocks/>
          </p:cNvGraphicFramePr>
          <p:nvPr>
            <p:extLst/>
          </p:nvPr>
        </p:nvGraphicFramePr>
        <p:xfrm>
          <a:off x="251520" y="1196752"/>
          <a:ext cx="843528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4835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The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Youth Guarantee in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Spain: </a:t>
            </a:r>
            <a:r>
              <a:rPr lang="en-US" altLang="es-ES_tradnl" sz="2800" b="1" i="1" dirty="0" smtClean="0">
                <a:solidFill>
                  <a:srgbClr val="C00000"/>
                </a:solidFill>
              </a:rPr>
              <a:t>NEETs</a:t>
            </a: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n-GB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0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C9F96-A1E2-47AF-BEC8-F5A8A72A8D9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3" name="Grupo 52"/>
          <p:cNvGrpSpPr/>
          <p:nvPr/>
        </p:nvGrpSpPr>
        <p:grpSpPr>
          <a:xfrm>
            <a:off x="233204" y="201474"/>
            <a:ext cx="8875313" cy="6467885"/>
            <a:chOff x="883564" y="162838"/>
            <a:chExt cx="10774166" cy="6779845"/>
          </a:xfrm>
        </p:grpSpPr>
        <p:grpSp>
          <p:nvGrpSpPr>
            <p:cNvPr id="54" name="Grupo 53"/>
            <p:cNvGrpSpPr/>
            <p:nvPr/>
          </p:nvGrpSpPr>
          <p:grpSpPr>
            <a:xfrm>
              <a:off x="1093125" y="162838"/>
              <a:ext cx="10564605" cy="6779845"/>
              <a:chOff x="1522424" y="1504862"/>
              <a:chExt cx="7816953" cy="4021078"/>
            </a:xfrm>
          </p:grpSpPr>
          <p:sp>
            <p:nvSpPr>
              <p:cNvPr id="66" name="Forma libre 65"/>
              <p:cNvSpPr/>
              <p:nvPr/>
            </p:nvSpPr>
            <p:spPr>
              <a:xfrm>
                <a:off x="1522424" y="1504862"/>
                <a:ext cx="7240864" cy="255549"/>
              </a:xfrm>
              <a:custGeom>
                <a:avLst/>
                <a:gdLst>
                  <a:gd name="connsiteX0" fmla="*/ 0 w 4033808"/>
                  <a:gd name="connsiteY0" fmla="*/ 96017 h 576088"/>
                  <a:gd name="connsiteX1" fmla="*/ 96017 w 4033808"/>
                  <a:gd name="connsiteY1" fmla="*/ 0 h 576088"/>
                  <a:gd name="connsiteX2" fmla="*/ 3937791 w 4033808"/>
                  <a:gd name="connsiteY2" fmla="*/ 0 h 576088"/>
                  <a:gd name="connsiteX3" fmla="*/ 4033808 w 4033808"/>
                  <a:gd name="connsiteY3" fmla="*/ 96017 h 576088"/>
                  <a:gd name="connsiteX4" fmla="*/ 4033808 w 4033808"/>
                  <a:gd name="connsiteY4" fmla="*/ 480071 h 576088"/>
                  <a:gd name="connsiteX5" fmla="*/ 3937791 w 4033808"/>
                  <a:gd name="connsiteY5" fmla="*/ 576088 h 576088"/>
                  <a:gd name="connsiteX6" fmla="*/ 96017 w 4033808"/>
                  <a:gd name="connsiteY6" fmla="*/ 576088 h 576088"/>
                  <a:gd name="connsiteX7" fmla="*/ 0 w 4033808"/>
                  <a:gd name="connsiteY7" fmla="*/ 480071 h 576088"/>
                  <a:gd name="connsiteX8" fmla="*/ 0 w 4033808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33808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3937791" y="0"/>
                    </a:lnTo>
                    <a:cubicBezTo>
                      <a:pt x="3990820" y="0"/>
                      <a:pt x="4033808" y="42988"/>
                      <a:pt x="4033808" y="96017"/>
                    </a:cubicBezTo>
                    <a:lnTo>
                      <a:pt x="4033808" y="480071"/>
                    </a:lnTo>
                    <a:cubicBezTo>
                      <a:pt x="4033808" y="533100"/>
                      <a:pt x="3990820" y="576088"/>
                      <a:pt x="3937791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9BD5">
                      <a:lumMod val="110000"/>
                      <a:satMod val="105000"/>
                      <a:tint val="67000"/>
                    </a:srgbClr>
                  </a:gs>
                  <a:gs pos="50000">
                    <a:srgbClr val="5B9BD5">
                      <a:lumMod val="105000"/>
                      <a:satMod val="103000"/>
                      <a:tint val="73000"/>
                    </a:srgbClr>
                  </a:gs>
                  <a:gs pos="100000">
                    <a:srgbClr val="5B9BD5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6.512.300 Young people 16-29 years</a:t>
                </a:r>
              </a:p>
            </p:txBody>
          </p:sp>
          <p:sp>
            <p:nvSpPr>
              <p:cNvPr id="67" name="Forma libre 66"/>
              <p:cNvSpPr/>
              <p:nvPr/>
            </p:nvSpPr>
            <p:spPr>
              <a:xfrm>
                <a:off x="2442281" y="1969795"/>
                <a:ext cx="1575294" cy="503582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FFC000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2.895.400 INACTIVE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(44% of Young pop)</a:t>
                </a:r>
              </a:p>
            </p:txBody>
          </p:sp>
          <p:sp>
            <p:nvSpPr>
              <p:cNvPr id="68" name="Forma libre 67"/>
              <p:cNvSpPr/>
              <p:nvPr/>
            </p:nvSpPr>
            <p:spPr>
              <a:xfrm>
                <a:off x="1522424" y="2755318"/>
                <a:ext cx="1664326" cy="1148396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>
                      <a:lumMod val="110000"/>
                      <a:satMod val="105000"/>
                      <a:tint val="67000"/>
                    </a:srgbClr>
                  </a:gs>
                  <a:gs pos="50000">
                    <a:srgbClr val="FFC000">
                      <a:lumMod val="105000"/>
                      <a:satMod val="103000"/>
                      <a:tint val="73000"/>
                    </a:srgbClr>
                  </a:gs>
                  <a:gs pos="100000">
                    <a:srgbClr val="FFC000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2.476.800 Students: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not looking for a job because they are studying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38% of Young pop;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85,5% of inactive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69" name="Forma libre 68"/>
              <p:cNvSpPr/>
              <p:nvPr/>
            </p:nvSpPr>
            <p:spPr>
              <a:xfrm>
                <a:off x="3409858" y="2755318"/>
                <a:ext cx="1857781" cy="1459054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>
                      <a:lumMod val="110000"/>
                      <a:satMod val="105000"/>
                      <a:tint val="67000"/>
                    </a:srgbClr>
                  </a:gs>
                  <a:gs pos="50000">
                    <a:srgbClr val="FFC000">
                      <a:lumMod val="105000"/>
                      <a:satMod val="103000"/>
                      <a:tint val="73000"/>
                    </a:srgbClr>
                  </a:gs>
                  <a:gs pos="100000">
                    <a:srgbClr val="FFC000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418.600 Inactive not studying*: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not actively looking for employment for different reasons: disabled, carers, discouraged….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6,4% of Young pop and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14,5% of inactive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0" name="Forma libre 69"/>
              <p:cNvSpPr/>
              <p:nvPr/>
            </p:nvSpPr>
            <p:spPr>
              <a:xfrm>
                <a:off x="6334553" y="1969795"/>
                <a:ext cx="1747146" cy="503582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3.616.900 ACTIVE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(56% of Young pop)</a:t>
                </a:r>
              </a:p>
            </p:txBody>
          </p:sp>
          <p:sp>
            <p:nvSpPr>
              <p:cNvPr id="71" name="Forma libre 70"/>
              <p:cNvSpPr/>
              <p:nvPr/>
            </p:nvSpPr>
            <p:spPr>
              <a:xfrm>
                <a:off x="5717327" y="2730405"/>
                <a:ext cx="1417481" cy="934036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2.412.900 working: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37,1% of Young pop;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66,7% of actives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2" name="Forma libre 71"/>
              <p:cNvSpPr/>
              <p:nvPr/>
            </p:nvSpPr>
            <p:spPr>
              <a:xfrm>
                <a:off x="7367987" y="2732483"/>
                <a:ext cx="1365082" cy="944494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1.204.000 Unemployed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18,5% of Young pop;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33,3%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of active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3" name="Forma libre 72"/>
              <p:cNvSpPr/>
              <p:nvPr/>
            </p:nvSpPr>
            <p:spPr>
              <a:xfrm>
                <a:off x="6496548" y="3957617"/>
                <a:ext cx="1330938" cy="676737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satMod val="103000"/>
                      <a:lumMod val="102000"/>
                      <a:tint val="94000"/>
                    </a:srgbClr>
                  </a:gs>
                  <a:gs pos="50000">
                    <a:srgbClr val="ED7D31">
                      <a:satMod val="110000"/>
                      <a:lumMod val="100000"/>
                      <a:shade val="100000"/>
                    </a:srgbClr>
                  </a:gs>
                  <a:gs pos="100000">
                    <a:srgbClr val="ED7D31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843.700 Not studying (70,1% of Young unemployed)</a:t>
                </a:r>
                <a:endParaRPr kumimoji="0" lang="es-E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4" name="Forma libre 73"/>
              <p:cNvSpPr/>
              <p:nvPr/>
            </p:nvSpPr>
            <p:spPr>
              <a:xfrm>
                <a:off x="8066225" y="3957616"/>
                <a:ext cx="1273152" cy="737367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360.400 Studying: 29,9% of Young unemployed.</a:t>
                </a:r>
              </a:p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= NO NEETS</a:t>
                </a:r>
              </a:p>
            </p:txBody>
          </p:sp>
          <p:sp>
            <p:nvSpPr>
              <p:cNvPr id="75" name="Forma libre 74"/>
              <p:cNvSpPr/>
              <p:nvPr/>
            </p:nvSpPr>
            <p:spPr>
              <a:xfrm>
                <a:off x="1522424" y="4904301"/>
                <a:ext cx="7240865" cy="621639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9BD5">
                      <a:lumMod val="110000"/>
                      <a:satMod val="105000"/>
                      <a:tint val="67000"/>
                    </a:srgbClr>
                  </a:gs>
                  <a:gs pos="50000">
                    <a:srgbClr val="5B9BD5">
                      <a:lumMod val="105000"/>
                      <a:satMod val="103000"/>
                      <a:tint val="73000"/>
                    </a:srgbClr>
                  </a:gs>
                  <a:gs pos="100000">
                    <a:srgbClr val="5B9BD5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1.262.200 Young NEETs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: Young (16-29 years) unemployed or inactive not studying or training (neither formal nor informal). </a:t>
                </a:r>
              </a:p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NEET rate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: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19,4 %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of Young pop; 13,0% unemployed (actively looking for a job) + 6,4% inactive (not wanting to work or not actively looking for a job) </a:t>
                </a:r>
              </a:p>
            </p:txBody>
          </p:sp>
        </p:grpSp>
        <p:sp>
          <p:nvSpPr>
            <p:cNvPr id="55" name="Flecha abajo 54"/>
            <p:cNvSpPr/>
            <p:nvPr/>
          </p:nvSpPr>
          <p:spPr>
            <a:xfrm>
              <a:off x="3222995" y="625255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6" name="Flecha abajo 55"/>
            <p:cNvSpPr/>
            <p:nvPr/>
          </p:nvSpPr>
          <p:spPr>
            <a:xfrm>
              <a:off x="8559585" y="622731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7" name="Flecha abajo 56"/>
            <p:cNvSpPr/>
            <p:nvPr/>
          </p:nvSpPr>
          <p:spPr>
            <a:xfrm>
              <a:off x="4741813" y="4829213"/>
              <a:ext cx="315141" cy="101562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8" name="Flecha abajo 57"/>
            <p:cNvSpPr/>
            <p:nvPr/>
          </p:nvSpPr>
          <p:spPr>
            <a:xfrm>
              <a:off x="8678257" y="5541627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59" name="32 Conector recto de flecha"/>
            <p:cNvCxnSpPr/>
            <p:nvPr/>
          </p:nvCxnSpPr>
          <p:spPr>
            <a:xfrm flipH="1">
              <a:off x="7784235" y="1796961"/>
              <a:ext cx="745631" cy="435741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0" name="32 Conector recto de flecha"/>
            <p:cNvCxnSpPr/>
            <p:nvPr/>
          </p:nvCxnSpPr>
          <p:spPr>
            <a:xfrm flipH="1">
              <a:off x="2129594" y="1812830"/>
              <a:ext cx="924019" cy="458373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1" name="32 Conector recto de flecha"/>
            <p:cNvCxnSpPr/>
            <p:nvPr/>
          </p:nvCxnSpPr>
          <p:spPr>
            <a:xfrm>
              <a:off x="8982170" y="1796961"/>
              <a:ext cx="857013" cy="435741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2" name="32 Conector recto de flecha"/>
            <p:cNvCxnSpPr/>
            <p:nvPr/>
          </p:nvCxnSpPr>
          <p:spPr>
            <a:xfrm>
              <a:off x="3643990" y="1812830"/>
              <a:ext cx="1255393" cy="438152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3" name="32 Conector recto de flecha"/>
            <p:cNvCxnSpPr/>
            <p:nvPr/>
          </p:nvCxnSpPr>
          <p:spPr>
            <a:xfrm flipH="1">
              <a:off x="8687437" y="3843218"/>
              <a:ext cx="926974" cy="435627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4" name="32 Conector recto de flecha"/>
            <p:cNvCxnSpPr/>
            <p:nvPr/>
          </p:nvCxnSpPr>
          <p:spPr>
            <a:xfrm>
              <a:off x="10099516" y="3825190"/>
              <a:ext cx="779630" cy="473180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65" name="25 CuadroTexto"/>
            <p:cNvSpPr txBox="1"/>
            <p:nvPr/>
          </p:nvSpPr>
          <p:spPr>
            <a:xfrm>
              <a:off x="883564" y="4611588"/>
              <a:ext cx="2424686" cy="677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*  Not following formal or informal training or education.</a:t>
              </a: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233204" y="1196752"/>
            <a:ext cx="1026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2016 </a:t>
            </a:r>
            <a:r>
              <a:rPr lang="es-ES" dirty="0" err="1" smtClean="0"/>
              <a:t>average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885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The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Youth Guarantee in </a:t>
            </a:r>
            <a:r>
              <a:rPr lang="en-GB" altLang="es-ES_tradnl" sz="2800" b="1" i="1" dirty="0">
                <a:solidFill>
                  <a:srgbClr val="C00000"/>
                </a:solidFill>
              </a:rPr>
              <a:t>Spain: </a:t>
            </a:r>
            <a:r>
              <a:rPr lang="es-ES" altLang="es-ES_tradnl" sz="2800" b="1" i="1" dirty="0" smtClean="0">
                <a:solidFill>
                  <a:srgbClr val="C00000"/>
                </a:solidFill>
              </a:rPr>
              <a:t>Tools</a:t>
            </a:r>
            <a:endParaRPr lang="es-ES" altLang="es-ES_tradnl" sz="2800" b="1" i="1" dirty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n-GB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n-GB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endParaRPr lang="es-ES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1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323850" y="1080381"/>
            <a:ext cx="84963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600" dirty="0" smtClean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400" b="1" dirty="0" smtClean="0">
                <a:solidFill>
                  <a:srgbClr val="404040"/>
                </a:solidFill>
              </a:rPr>
              <a:t>LABOUR MARKET REFORM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 smtClean="0"/>
              <a:t>Particularly in order to support youth employment, there are several measures</a:t>
            </a:r>
            <a:endParaRPr lang="es-ES" sz="14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 smtClean="0"/>
              <a:t>Permanent contract supporting entrepreneurship with an employer incentive of 3.800 euros during 3 years.</a:t>
            </a:r>
            <a:endParaRPr lang="es-ES" sz="14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 smtClean="0"/>
              <a:t>Apprenticeship Contract adapted to reality of employers and training needs</a:t>
            </a:r>
            <a:endParaRPr lang="es-ES" sz="14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 smtClean="0"/>
              <a:t>Dual VET in the Education System supported by a scholarship program</a:t>
            </a: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400" b="1" dirty="0" err="1" smtClean="0">
                <a:solidFill>
                  <a:srgbClr val="404040"/>
                </a:solidFill>
              </a:rPr>
              <a:t>STRATEGY</a:t>
            </a:r>
            <a:r>
              <a:rPr lang="es-ES" altLang="es-ES_tradnl" sz="1400" b="1" dirty="0" smtClean="0">
                <a:solidFill>
                  <a:srgbClr val="404040"/>
                </a:solidFill>
              </a:rPr>
              <a:t> FOR </a:t>
            </a:r>
            <a:r>
              <a:rPr lang="es-ES" altLang="es-ES_tradnl" sz="1400" b="1" dirty="0" err="1" smtClean="0">
                <a:solidFill>
                  <a:srgbClr val="404040"/>
                </a:solidFill>
              </a:rPr>
              <a:t>ENTREPRENEURSHIP</a:t>
            </a:r>
            <a:r>
              <a:rPr lang="es-ES" altLang="es-ES_tradnl" sz="1400" b="1" dirty="0" smtClean="0">
                <a:solidFill>
                  <a:srgbClr val="404040"/>
                </a:solidFill>
              </a:rPr>
              <a:t> AND YOUTH </a:t>
            </a:r>
            <a:r>
              <a:rPr lang="es-ES" altLang="es-ES_tradnl" sz="1400" b="1" dirty="0" err="1" smtClean="0">
                <a:solidFill>
                  <a:srgbClr val="404040"/>
                </a:solidFill>
              </a:rPr>
              <a:t>EMPLOYMENT</a:t>
            </a:r>
            <a:r>
              <a:rPr lang="es-ES" altLang="es-ES_tradnl" sz="1400" b="1" dirty="0" smtClean="0">
                <a:solidFill>
                  <a:srgbClr val="404040"/>
                </a:solidFill>
              </a:rPr>
              <a:t> </a:t>
            </a:r>
            <a:endParaRPr lang="en-GB" altLang="es-ES_tradnl" sz="1400" b="1" dirty="0" smtClean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400" dirty="0"/>
              <a:t>Spanish </a:t>
            </a:r>
            <a:r>
              <a:rPr lang="es-ES" altLang="es-ES_tradnl" sz="1400" dirty="0" err="1"/>
              <a:t>regulation</a:t>
            </a:r>
            <a:r>
              <a:rPr lang="es-ES" altLang="es-ES_tradnl" sz="1400" dirty="0"/>
              <a:t> </a:t>
            </a:r>
            <a:r>
              <a:rPr lang="es-ES" altLang="es-ES_tradnl" sz="1400" dirty="0" err="1"/>
              <a:t>submitted</a:t>
            </a:r>
            <a:r>
              <a:rPr lang="es-ES" altLang="es-ES_tradnl" sz="1400" dirty="0"/>
              <a:t> February 2013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/>
              <a:t>Tool for promoting youth employment and entrepreneurship as part of the Government’s global strategy for progressing towards </a:t>
            </a:r>
            <a:r>
              <a:rPr lang="en-GB" altLang="es-ES_tradnl" sz="1400" dirty="0" smtClean="0"/>
              <a:t>economic recovery. Includes</a:t>
            </a:r>
            <a:r>
              <a:rPr lang="es-ES" sz="1400" dirty="0" smtClean="0"/>
              <a:t>100 </a:t>
            </a:r>
            <a:r>
              <a:rPr lang="en-GB" sz="1400" dirty="0"/>
              <a:t>measures adapted to the different groups of young people. Thera are some initiatives of interest</a:t>
            </a:r>
            <a:r>
              <a:rPr lang="es-ES" sz="1400" dirty="0"/>
              <a:t>: </a:t>
            </a: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/>
              <a:t>Reduction in the Social Security contribution for permanent young people contracts,  for the training contracts and for young people in risk of exclusion.</a:t>
            </a:r>
            <a:endParaRPr lang="es-ES" sz="1400" dirty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/>
              <a:t>Second Chance programs</a:t>
            </a:r>
            <a:endParaRPr lang="es-ES" sz="1400" dirty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400" dirty="0"/>
              <a:t>Promotion of entrepreneurship </a:t>
            </a:r>
            <a:endParaRPr lang="en-GB" altLang="es-ES_tradnl" sz="1400" dirty="0" smtClean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es-ES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400" b="1" dirty="0" smtClean="0">
                <a:solidFill>
                  <a:srgbClr val="404040"/>
                </a:solidFill>
              </a:rPr>
              <a:t>COUNCIL RECOMMENDATION OF 22 APRIL 2013 ON ESTABLISHMENT OF THE YOUTH GUARANTEE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400" dirty="0" smtClean="0"/>
              <a:t>EU countries endorsed the principle of the Youth Guarantee in April 2013</a:t>
            </a: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 smtClean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s-ES" altLang="es-ES_tradnl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es-ES" altLang="es-ES_tradnl" sz="1400" dirty="0" smtClean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es-ES" altLang="es-ES_tradnl" sz="1400" dirty="0" smtClean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es-ES" altLang="es-ES_tradnl" sz="140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1600" b="1" dirty="0" smtClean="0">
                <a:solidFill>
                  <a:srgbClr val="404040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altLang="es-ES_tradnl" sz="1600" b="1" dirty="0">
              <a:solidFill>
                <a:srgbClr val="404040"/>
              </a:solidFill>
            </a:endParaRPr>
          </a:p>
        </p:txBody>
      </p:sp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Guarantee: tools to </a:t>
            </a: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increase </a:t>
            </a:r>
            <a:r>
              <a:rPr lang="en-GB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Youth employment 1/2</a:t>
            </a:r>
            <a:endParaRPr lang="en-GB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4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01159439">
  <a:themeElements>
    <a:clrScheme name="01159439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0115943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23374</TotalTime>
  <Words>1026</Words>
  <Application>Microsoft Office PowerPoint</Application>
  <PresentationFormat>Presentación en pantalla (4:3)</PresentationFormat>
  <Paragraphs>305</Paragraphs>
  <Slides>25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33" baseType="lpstr">
      <vt:lpstr>Arial Unicode MS</vt:lpstr>
      <vt:lpstr>Arial</vt:lpstr>
      <vt:lpstr>Arial Narrow</vt:lpstr>
      <vt:lpstr>Calibri</vt:lpstr>
      <vt:lpstr>Trebuchet MS</vt:lpstr>
      <vt:lpstr>Wingdings</vt:lpstr>
      <vt:lpstr>1_01159439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IGAE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presupuestación después de la crisis</dc:title>
  <dc:creator>kd000103</dc:creator>
  <cp:lastModifiedBy>SOLANA GAZQUEZ, DANIEL JESUS</cp:lastModifiedBy>
  <cp:revision>1445</cp:revision>
  <cp:lastPrinted>2017-05-11T11:39:10Z</cp:lastPrinted>
  <dcterms:created xsi:type="dcterms:W3CDTF">2010-09-24T08:53:06Z</dcterms:created>
  <dcterms:modified xsi:type="dcterms:W3CDTF">2017-05-25T17:29:46Z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TC011594393082</vt:lpwstr>
  </property>
</Properties>
</file>