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24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9" r:id="rId4"/>
    <p:sldId id="300" r:id="rId5"/>
    <p:sldId id="319" r:id="rId6"/>
    <p:sldId id="320" r:id="rId7"/>
    <p:sldId id="331" r:id="rId8"/>
    <p:sldId id="332" r:id="rId9"/>
    <p:sldId id="305" r:id="rId10"/>
    <p:sldId id="309" r:id="rId11"/>
    <p:sldId id="310" r:id="rId12"/>
    <p:sldId id="333" r:id="rId13"/>
    <p:sldId id="315" r:id="rId14"/>
    <p:sldId id="326" r:id="rId15"/>
    <p:sldId id="335" r:id="rId16"/>
    <p:sldId id="336" r:id="rId17"/>
    <p:sldId id="314" r:id="rId18"/>
    <p:sldId id="325" r:id="rId19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319F"/>
    <a:srgbClr val="8C3DBD"/>
    <a:srgbClr val="BF37C2"/>
    <a:srgbClr val="2D5EC1"/>
    <a:srgbClr val="3166CF"/>
    <a:srgbClr val="3E6FD2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362" autoAdjust="0"/>
  </p:normalViewPr>
  <p:slideViewPr>
    <p:cSldViewPr>
      <p:cViewPr>
        <p:scale>
          <a:sx n="80" d="100"/>
          <a:sy n="80" d="100"/>
        </p:scale>
        <p:origin x="-25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2816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CCE4E61-AC6E-41CC-8E9D-0F9A47A652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8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4875"/>
            <a:ext cx="54864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16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139B7D6-59E3-46E8-84C3-4AD4C5218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45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ircabc.europa.eu/w/browse/ff082d4f-5e6f-43d0-a8ae-74111dd44c6b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B9C42C-813D-4C5B-A548-F9E1FD83F1F9}" type="slidenum">
              <a:rPr lang="en-GB" altLang="en-US" smtClean="0">
                <a:latin typeface="Arial" pitchFamily="34" charset="0"/>
              </a:rPr>
              <a:pPr/>
              <a:t>1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C8EB80-2399-4026-AE21-44097E3A1459}" type="slidenum">
              <a:rPr lang="en-GB" altLang="en-US" smtClean="0">
                <a:latin typeface="Arial" pitchFamily="34" charset="0"/>
              </a:rPr>
              <a:pPr/>
              <a:t>10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251E25-B317-408C-A4C9-BF25112F48F4}" type="slidenum">
              <a:rPr lang="en-GB" altLang="en-US" smtClean="0">
                <a:latin typeface="Arial" pitchFamily="34" charset="0"/>
                <a:ea typeface="MS PGothic" pitchFamily="34" charset="-128"/>
              </a:rPr>
              <a:pPr/>
              <a:t>11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 smtClean="0"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3B59F1-7E51-4688-9567-1E1AA455C9E4}" type="slidenum">
              <a:rPr lang="en-GB" altLang="en-US" smtClean="0">
                <a:latin typeface="Arial" pitchFamily="34" charset="0"/>
              </a:rPr>
              <a:pPr/>
              <a:t>12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z="1050" dirty="0" smtClean="0">
              <a:latin typeface="Arial" pitchFamily="34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F712F7-D972-4650-9401-EEBB9649E8EB}" type="slidenum">
              <a:rPr lang="en-GB" altLang="en-US" smtClean="0">
                <a:latin typeface="Arial" pitchFamily="34" charset="0"/>
              </a:rPr>
              <a:pPr/>
              <a:t>13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r>
              <a:rPr lang="en-GB" dirty="0" smtClean="0">
                <a:latin typeface="Arial" pitchFamily="34" charset="0"/>
                <a:ea typeface="ＭＳ Ｐゴシック" pitchFamily="34" charset="-128"/>
              </a:rPr>
              <a:t>Link </a:t>
            </a:r>
            <a:r>
              <a:rPr lang="en-GB" dirty="0" smtClean="0">
                <a:latin typeface="Arial" pitchFamily="34" charset="0"/>
                <a:ea typeface="ＭＳ Ｐゴシック" pitchFamily="34" charset="-128"/>
              </a:rPr>
              <a:t>to download the toolkit: </a:t>
            </a:r>
            <a:r>
              <a:rPr lang="en-US" u="sng" dirty="0" smtClean="0">
                <a:hlinkClick r:id="rId3"/>
              </a:rPr>
              <a:t>https://circabc.europa.eu/w/browse/ff082d4f-5e6f-43d0-a8ae-74111dd44c6b</a:t>
            </a:r>
            <a:r>
              <a:rPr lang="en-GB" dirty="0" smtClean="0"/>
              <a:t> 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5E2E37-0837-447D-BDB0-3A136B173A3F}" type="slidenum">
              <a:rPr lang="fr-BE" altLang="en-US" smtClean="0">
                <a:latin typeface="Arial" pitchFamily="34" charset="0"/>
                <a:ea typeface="MS PGothic" pitchFamily="34" charset="-128"/>
              </a:rPr>
              <a:pPr/>
              <a:t>14</a:t>
            </a:fld>
            <a:endParaRPr lang="fr-BE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C64D0D-233A-4435-843D-E64C2E4CCAC3}" type="slidenum">
              <a:rPr lang="en-GB" altLang="en-US" smtClean="0">
                <a:latin typeface="Arial" pitchFamily="34" charset="0"/>
                <a:ea typeface="MS PGothic" pitchFamily="34" charset="-128"/>
              </a:rPr>
              <a:pPr/>
              <a:t>15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84613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53" tIns="48275" rIns="96553" bIns="48275" anchor="b"/>
          <a:lstStyle/>
          <a:p>
            <a:pPr algn="r" defTabSz="958850"/>
            <a:fld id="{22C8396F-50BC-4CF9-8880-A3A5912A6998}" type="slidenum">
              <a:rPr lang="en-GB" altLang="en-US" sz="1300" b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pPr algn="r" defTabSz="958850"/>
              <a:t>16</a:t>
            </a:fld>
            <a:endParaRPr lang="en-GB" altLang="en-US" sz="1300" b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800" y="4714875"/>
            <a:ext cx="5884863" cy="4937125"/>
          </a:xfrm>
          <a:noFill/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4ADDA3-EE19-485E-82E0-0BFA1EE7BF50}" type="slidenum">
              <a:rPr lang="en-GB" altLang="en-US" smtClean="0">
                <a:latin typeface="Arial" pitchFamily="34" charset="0"/>
              </a:rPr>
              <a:pPr/>
              <a:t>17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21AC306-6EEB-4441-8FA6-463C8195C7B4}" type="slidenum">
              <a:rPr lang="en-GB" altLang="en-US" smtClean="0">
                <a:latin typeface="Arial" pitchFamily="34" charset="0"/>
              </a:rPr>
              <a:pPr/>
              <a:t>2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73A7CB-E795-4ACD-A671-E02A912D46C1}" type="slidenum">
              <a:rPr lang="en-GB" altLang="en-US" smtClean="0">
                <a:latin typeface="Arial" pitchFamily="34" charset="0"/>
              </a:rPr>
              <a:pPr/>
              <a:t>3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BE" altLang="en-US" dirty="0" smtClean="0"/>
          </a:p>
          <a:p>
            <a:pPr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F4BC4D-047A-43CF-BC6C-97AFBFB1C4D2}" type="slidenum">
              <a:rPr lang="en-GB" altLang="en-US" smtClean="0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GB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tabLst>
                <a:tab pos="228600" algn="l"/>
              </a:tabLst>
            </a:pPr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8A3AA2-47A1-4041-B306-7B02684BAAFB}" type="slidenum">
              <a:rPr lang="en-GB" altLang="en-US" smtClean="0">
                <a:solidFill>
                  <a:srgbClr val="000000"/>
                </a:solidFill>
                <a:latin typeface="Arial" pitchFamily="34" charset="0"/>
              </a:rPr>
              <a:pPr/>
              <a:t>5</a:t>
            </a:fld>
            <a:endParaRPr lang="en-GB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n-US" altLang="en-US" b="1" dirty="0" smtClean="0">
              <a:latin typeface="Arial" pitchFamily="34" charset="0"/>
              <a:ea typeface="MS PGothic" pitchFamily="34" charset="-128"/>
            </a:endParaRPr>
          </a:p>
          <a:p>
            <a:pPr lvl="1" eaLnBrk="1" hangingPunct="1"/>
            <a:endParaRPr lang="en-US" altLang="en-US" dirty="0" smtClean="0">
              <a:latin typeface="Arial" pitchFamily="34" charset="0"/>
              <a:ea typeface="MS PGothic" pitchFamily="34" charset="-128"/>
            </a:endParaRPr>
          </a:p>
          <a:p>
            <a:pPr lvl="1" eaLnBrk="1" hangingPunct="1"/>
            <a:endParaRPr lang="en-US" altLang="en-US" dirty="0" smtClean="0">
              <a:latin typeface="Arial" pitchFamily="34" charset="0"/>
              <a:ea typeface="MS PGothic" pitchFamily="34" charset="-128"/>
            </a:endParaRPr>
          </a:p>
          <a:p>
            <a:pPr lvl="1" eaLnBrk="1" hangingPunct="1"/>
            <a:endParaRPr lang="en-US" altLang="en-US" dirty="0" smtClean="0">
              <a:latin typeface="Arial" pitchFamily="34" charset="0"/>
              <a:ea typeface="MS PGothic" pitchFamily="34" charset="-128"/>
            </a:endParaRPr>
          </a:p>
          <a:p>
            <a:endParaRPr lang="en-GB" altLang="en-US" dirty="0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5675"/>
            <a:fld id="{43D92077-714E-4FBC-97F7-2ADD20B52817}" type="slidenum">
              <a:rPr lang="en-GB" altLang="en-US" smtClean="0">
                <a:latin typeface="Arial" pitchFamily="34" charset="0"/>
                <a:ea typeface="MS PGothic" pitchFamily="34" charset="-128"/>
              </a:rPr>
              <a:pPr defTabSz="955675"/>
              <a:t>6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i="1" dirty="0" smtClean="0">
              <a:latin typeface="Arial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5675"/>
            <a:fld id="{D57C18DF-21B0-4375-8673-5266752F8887}" type="slidenum">
              <a:rPr lang="en-GB" altLang="en-US" smtClean="0">
                <a:latin typeface="Arial" pitchFamily="34" charset="0"/>
                <a:ea typeface="MS PGothic" pitchFamily="34" charset="-128"/>
              </a:rPr>
              <a:pPr defTabSz="955675"/>
              <a:t>7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6D2F7F-DB62-47FE-9B79-32964788DE77}" type="slidenum">
              <a:rPr lang="en-GB" altLang="en-US" smtClean="0">
                <a:latin typeface="Arial" pitchFamily="34" charset="0"/>
              </a:rPr>
              <a:pPr/>
              <a:t>8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BE" altLang="en-US" dirty="0" smtClean="0">
              <a:latin typeface="Arial" pitchFamily="34" charset="0"/>
            </a:endParaRP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3CE024-3745-4D1D-BF53-E69DE3AF4785}" type="slidenum">
              <a:rPr lang="en-GB" altLang="en-US" smtClean="0">
                <a:latin typeface="Arial" pitchFamily="34" charset="0"/>
              </a:rPr>
              <a:pPr/>
              <a:t>9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960438"/>
            <a:ext cx="9144000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6062" y="1700808"/>
            <a:ext cx="8646417" cy="790575"/>
          </a:xfrm>
          <a:noFill/>
        </p:spPr>
        <p:txBody>
          <a:bodyPr/>
          <a:lstStyle>
            <a:lvl1pPr marL="3175" algn="ctr">
              <a:defRPr sz="5000">
                <a:solidFill>
                  <a:srgbClr val="FFD624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345378"/>
            <a:ext cx="8640960" cy="1739806"/>
          </a:xfrm>
        </p:spPr>
        <p:txBody>
          <a:bodyPr/>
          <a:lstStyle>
            <a:lvl1pPr marL="0" indent="0" algn="ctr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r-BE" noProof="0" dirty="0" smtClean="0"/>
          </a:p>
        </p:txBody>
      </p:sp>
      <p:sp>
        <p:nvSpPr>
          <p:cNvPr id="7" name="Rectangle 12"/>
          <p:cNvSpPr>
            <a:spLocks noGrp="1" noChangeAspect="1" noChangeArrowheads="1"/>
          </p:cNvSpPr>
          <p:nvPr>
            <p:ph type="dt" sz="half" idx="10"/>
          </p:nvPr>
        </p:nvSpPr>
        <p:spPr>
          <a:xfrm>
            <a:off x="457200" y="6473825"/>
            <a:ext cx="2339975" cy="2682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15325" y="6470650"/>
            <a:ext cx="360363" cy="342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10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fld id="{B74F048C-9DC0-43C3-9F2E-8F63293513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2"/>
          </p:nvPr>
        </p:nvSpPr>
        <p:spPr>
          <a:xfrm>
            <a:off x="5003800" y="6470650"/>
            <a:ext cx="3168650" cy="342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120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en-GB"/>
              <a:t>Name, surname – EMPL C1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5C96-C637-4F7D-8075-7F438E4C40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AAC9E-56AC-483C-85AD-64CB164D02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  <a:latin typeface="Verdana" pitchFamily="34" charset="0"/>
              <a:cs typeface="Arial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4140200" y="6643688"/>
            <a:ext cx="863600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800" b="0" i="1" smtClean="0">
                <a:solidFill>
                  <a:srgbClr val="FFFFFF"/>
                </a:solidFill>
                <a:latin typeface="PF Square Sans Pro" pitchFamily="2" charset="0"/>
                <a:ea typeface="ＭＳ Ｐゴシック" pitchFamily="34" charset="-128"/>
                <a:cs typeface="Arial" pitchFamily="34" charset="0"/>
              </a:rPr>
              <a:t>Social Europe</a:t>
            </a:r>
            <a:endParaRPr lang="en-GB" sz="800" b="0" i="1" smtClean="0">
              <a:solidFill>
                <a:srgbClr val="FFFFFF"/>
              </a:solidFill>
              <a:latin typeface="PF Square Sans Pro" pitchFamily="2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8" name="Picture 23" descr="thumb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6563" y="6657975"/>
            <a:ext cx="6413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ＭＳ Ｐゴシック" pitchFamily="34" charset="-128"/>
              </a:defRPr>
            </a:lvl1pPr>
          </a:lstStyle>
          <a:p>
            <a:pPr>
              <a:defRPr/>
            </a:pPr>
            <a:fld id="{642193B5-7D37-4328-A41E-48A0BFB60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16D8904B-7D9D-4159-B9EF-CEDCA69242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D170D21B-0E6D-4F79-8F26-552445D562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8D7617C3-3754-48B8-8277-45D174D3CE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B5F4EED4-F951-41BC-9678-3322B0E771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69F552B-AE17-42FF-A22B-8F7654ADBA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CFAE22D2-5B9F-4855-B27E-EAE33400E0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073B743-E8E4-4053-A691-9157817786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4C9B7-C38B-4552-91C2-F007E56E2D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22EB42E7-155B-45EC-8492-206D3EA47D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C80E7DFC-DAD8-426B-A3A9-4AB0384405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7B1A4129-B385-4C8A-8A4B-768BC0CBE7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F7CF5-90A5-481D-9DD8-DC2E02FC9F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6DF3-6151-4056-94E2-2200B0D0AB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0DB6-512F-45E8-B95D-8BF3760DBA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2AD44-6F8B-41D9-9F13-C34F5EC3B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D721B-F6CC-4FE8-8EF8-2512C49FBC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60B40-9F6B-461B-B032-EF65792F3F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08EE5-2B5A-43A5-BAEF-E1AD74A0CF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spect="1" noChangeArrowheads="1"/>
          </p:cNvSpPr>
          <p:nvPr>
            <p:ph type="dt" sz="half" idx="2"/>
          </p:nvPr>
        </p:nvSpPr>
        <p:spPr bwMode="auto">
          <a:xfrm>
            <a:off x="457200" y="6470650"/>
            <a:ext cx="2339975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en-US"/>
              <a:t>5 </a:t>
            </a:r>
            <a:r>
              <a:rPr lang="en-US" err="1"/>
              <a:t>novembre</a:t>
            </a:r>
            <a:r>
              <a:rPr lang="en-US"/>
              <a:t> 2014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03800" y="6473825"/>
            <a:ext cx="31686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fr-BE"/>
              <a:t>Name, </a:t>
            </a:r>
            <a:r>
              <a:rPr lang="fr-BE" err="1"/>
              <a:t>surname</a:t>
            </a:r>
            <a:r>
              <a:rPr lang="fr-BE"/>
              <a:t> – EMPL C1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73825"/>
            <a:ext cx="369887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fld id="{38FBDB44-4F09-472E-906B-33AB424DBA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hf hdr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5E8BD13-DB6C-4D2D-859F-38B14B8DB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2057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4140200" y="6643688"/>
            <a:ext cx="863600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800" b="0" i="1" smtClean="0">
                <a:solidFill>
                  <a:srgbClr val="FFFFFF"/>
                </a:solidFill>
                <a:latin typeface="PF Square Sans Pro" pitchFamily="2" charset="0"/>
                <a:ea typeface="ＭＳ Ｐゴシック" pitchFamily="34" charset="-128"/>
                <a:cs typeface="Arial" pitchFamily="34" charset="0"/>
              </a:rPr>
              <a:t>Social Europe</a:t>
            </a:r>
            <a:endParaRPr lang="en-GB" sz="800" b="0" i="1" smtClean="0">
              <a:solidFill>
                <a:srgbClr val="FFFFFF"/>
              </a:solidFill>
              <a:latin typeface="PF Square Sans Pro" pitchFamily="2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2059" name="Picture 19" descr="thumb_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46563" y="6657975"/>
            <a:ext cx="6413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circabc.europa.eu/w/browse/ff082d4f-5e6f-43d0-a8ae-74111dd44c6b" TargetMode="Externa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social/main.jsp?catId=632&amp;langId=e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ec.europa.eu/social/BlobServlet?docId=16237&amp;langId=en" TargetMode="External"/><Relationship Id="rId3" Type="http://schemas.openxmlformats.org/officeDocument/2006/relationships/hyperlink" Target="http://ec.europa.eu/social/youthguarantee" TargetMode="External"/><Relationship Id="rId7" Type="http://schemas.openxmlformats.org/officeDocument/2006/relationships/hyperlink" Target="http://eur-lex.europa.eu/legal-content/EN/TXT/?qid=1477901398883&amp;uri=CELEX:52016DC0646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europa.eu/rapid/press-release_MEMO-16-3215_en.htm" TargetMode="External"/><Relationship Id="rId5" Type="http://schemas.openxmlformats.org/officeDocument/2006/relationships/hyperlink" Target="http://ec.europa.eu/social/main.jsp?langId=en&amp;catId=1079&amp;newsId=2629&amp;furtherNews=yes" TargetMode="External"/><Relationship Id="rId4" Type="http://schemas.openxmlformats.org/officeDocument/2006/relationships/hyperlink" Target="http://ec.europa.eu/social/main.jsp?catId=1161&amp;langId=en" TargetMode="External"/><Relationship Id="rId9" Type="http://schemas.openxmlformats.org/officeDocument/2006/relationships/hyperlink" Target="http://ec.europa.eu/social/BlobServlet?docId=16299&amp;langId=en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europa.eu/rapid/press-release_MEMO-16-4168_en.htm" TargetMode="External"/><Relationship Id="rId3" Type="http://schemas.openxmlformats.org/officeDocument/2006/relationships/hyperlink" Target="http://eur-lex.europa.eu/legal-content/EN/TXT/?uri=COM:2016:940:FIN" TargetMode="External"/><Relationship Id="rId7" Type="http://schemas.openxmlformats.org/officeDocument/2006/relationships/hyperlink" Target="http://eur-lex.europa.eu/legal-content/EN/TXT/?uri=COM:2016:942:FIN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opa.eu/rapid/press-release_IP-16-4165_en.htm" TargetMode="External"/><Relationship Id="rId5" Type="http://schemas.openxmlformats.org/officeDocument/2006/relationships/hyperlink" Target="http://eur-lex.europa.eu/legal-content/EN/TXT/?qid=1481206862153&amp;uri=COM:2016:941:FIN" TargetMode="External"/><Relationship Id="rId10" Type="http://schemas.openxmlformats.org/officeDocument/2006/relationships/hyperlink" Target="http://europa.eu/!YU73QJ" TargetMode="External"/><Relationship Id="rId4" Type="http://schemas.openxmlformats.org/officeDocument/2006/relationships/hyperlink" Target="http://europa.eu/rapid/press-release_MEMO-16-4166_en.htm" TargetMode="External"/><Relationship Id="rId9" Type="http://schemas.openxmlformats.org/officeDocument/2006/relationships/hyperlink" Target="https://ec.europa.eu/info/eu-solidarit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Microsoft_Excel_97-2003_Worksheet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950" y="1341438"/>
            <a:ext cx="8789988" cy="863600"/>
          </a:xfrm>
        </p:spPr>
        <p:txBody>
          <a:bodyPr/>
          <a:lstStyle/>
          <a:p>
            <a:pPr indent="0" eaLnBrk="1" hangingPunct="1"/>
            <a:r>
              <a:rPr lang="en-GB" altLang="en-US" smtClean="0">
                <a:solidFill>
                  <a:schemeClr val="tx1"/>
                </a:solidFill>
              </a:rPr>
              <a:t/>
            </a:r>
            <a:br>
              <a:rPr lang="en-GB" altLang="en-US" smtClean="0">
                <a:solidFill>
                  <a:schemeClr val="tx1"/>
                </a:solidFill>
              </a:rPr>
            </a:br>
            <a:r>
              <a:rPr lang="en-GB" altLang="en-US" sz="2000" smtClean="0">
                <a:solidFill>
                  <a:schemeClr val="tx1"/>
                </a:solidFill>
              </a:rPr>
              <a:t>Youth employment</a:t>
            </a:r>
            <a:r>
              <a:rPr lang="en-GB" altLang="en-US" smtClean="0">
                <a:solidFill>
                  <a:schemeClr val="tx1"/>
                </a:solidFill>
              </a:rPr>
              <a:t/>
            </a:r>
            <a:br>
              <a:rPr lang="en-GB" altLang="en-US" smtClean="0">
                <a:solidFill>
                  <a:schemeClr val="tx1"/>
                </a:solidFill>
              </a:rPr>
            </a:br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560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365625"/>
            <a:ext cx="8642350" cy="935038"/>
          </a:xfrm>
        </p:spPr>
        <p:txBody>
          <a:bodyPr/>
          <a:lstStyle/>
          <a:p>
            <a:pPr algn="r" eaLnBrk="1" hangingPunct="1"/>
            <a:r>
              <a:rPr lang="en-GB" altLang="en-US" sz="1600" smtClean="0"/>
              <a:t>Youth Guarantee – Midterm State of Play; Sofia, 30 May 2017</a:t>
            </a:r>
          </a:p>
          <a:p>
            <a:pPr algn="r" eaLnBrk="1" hangingPunct="1"/>
            <a:r>
              <a:rPr lang="en-GB" altLang="en-US" sz="1600" smtClean="0"/>
              <a:t>Tamás VÁRNAI</a:t>
            </a:r>
          </a:p>
          <a:p>
            <a:pPr algn="r" eaLnBrk="1" hangingPunct="1"/>
            <a:r>
              <a:rPr lang="en-GB" altLang="en-US" sz="1600" smtClean="0"/>
              <a:t>DG Employment, Social Affairs and Inclusion</a:t>
            </a:r>
          </a:p>
          <a:p>
            <a:pPr algn="r" eaLnBrk="1" hangingPunct="1"/>
            <a:endParaRPr lang="en-GB" altLang="en-US" sz="1600" smtClean="0"/>
          </a:p>
        </p:txBody>
      </p:sp>
      <p:sp>
        <p:nvSpPr>
          <p:cNvPr id="25604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8FD357-272A-4F08-8C3D-3607BAC9278A}" type="slidenum">
              <a:rPr lang="en-GB" altLang="en-US" smtClean="0">
                <a:latin typeface="PF Square Sans Pro"/>
              </a:rPr>
              <a:pPr/>
              <a:t>1</a:t>
            </a:fld>
            <a:endParaRPr lang="en-GB" altLang="en-US" smtClean="0">
              <a:latin typeface="PF Square Sans Pro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284163" y="2420938"/>
            <a:ext cx="86423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4400" kern="0" dirty="0" smtClean="0">
                <a:solidFill>
                  <a:schemeClr val="tx1"/>
                </a:solidFill>
              </a:rPr>
              <a:t>YG and </a:t>
            </a:r>
            <a:r>
              <a:rPr lang="en-GB" sz="4400" kern="0" dirty="0" err="1" smtClean="0">
                <a:solidFill>
                  <a:schemeClr val="tx1"/>
                </a:solidFill>
              </a:rPr>
              <a:t>YEI</a:t>
            </a:r>
            <a:r>
              <a:rPr lang="en-GB" sz="4400" kern="0" dirty="0" smtClean="0">
                <a:solidFill>
                  <a:schemeClr val="tx1"/>
                </a:solidFill>
              </a:rPr>
              <a:t> three years on</a:t>
            </a:r>
            <a:endParaRPr lang="en-GB" sz="1600" kern="0" dirty="0" smtClean="0">
              <a:solidFill>
                <a:schemeClr val="tx1"/>
              </a:solidFill>
            </a:endParaRPr>
          </a:p>
          <a:p>
            <a:pPr algn="r" eaLnBrk="1" hangingPunct="1">
              <a:defRPr/>
            </a:pPr>
            <a:endParaRPr lang="en-GB" sz="16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008062"/>
          </a:xfrm>
        </p:spPr>
        <p:txBody>
          <a:bodyPr/>
          <a:lstStyle/>
          <a:p>
            <a:pPr marL="0" indent="0"/>
            <a:r>
              <a:rPr lang="en-GB" altLang="en-US" sz="2800" smtClean="0"/>
              <a:t>The YG has supported policy reforms and innovation in policy design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388" y="2636838"/>
            <a:ext cx="8785225" cy="3887787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altLang="en-US" i="0" dirty="0" smtClean="0"/>
              <a:t>Break </a:t>
            </a:r>
            <a:r>
              <a:rPr lang="en-GB" altLang="en-US" i="0" dirty="0"/>
              <a:t>down silos across policy areas and build </a:t>
            </a:r>
            <a:r>
              <a:rPr lang="en-GB" altLang="en-US" i="0" dirty="0" smtClean="0"/>
              <a:t>partnerships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altLang="en-US" i="0" dirty="0" smtClean="0"/>
              <a:t>Apprenticeship </a:t>
            </a:r>
            <a:r>
              <a:rPr lang="en-GB" altLang="en-US" i="0" dirty="0"/>
              <a:t>and traineeship </a:t>
            </a:r>
            <a:r>
              <a:rPr lang="en-GB" altLang="en-US" i="0" dirty="0" smtClean="0"/>
              <a:t>reform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altLang="en-US" i="0" dirty="0" smtClean="0"/>
              <a:t>Public </a:t>
            </a:r>
            <a:r>
              <a:rPr lang="en-GB" altLang="en-US" i="0" dirty="0"/>
              <a:t>employment services </a:t>
            </a:r>
            <a:r>
              <a:rPr lang="en-GB" altLang="en-US" i="0" dirty="0" smtClean="0"/>
              <a:t>&gt; improved targeting of services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en-GB" altLang="en-US" i="0" dirty="0" smtClean="0"/>
              <a:t>Emphasis </a:t>
            </a:r>
            <a:r>
              <a:rPr lang="en-GB" altLang="en-US" i="0" dirty="0"/>
              <a:t>on early intervention and non-registered NEETs</a:t>
            </a:r>
            <a:endParaRPr lang="en-GB" altLang="en-US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-215900" y="1423988"/>
            <a:ext cx="9251950" cy="1789112"/>
          </a:xfrm>
        </p:spPr>
        <p:txBody>
          <a:bodyPr/>
          <a:lstStyle/>
          <a:p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2000" b="0" dirty="0" smtClean="0"/>
              <a:t>Of all YG offers made within the four-month period, the majority were for </a:t>
            </a:r>
            <a:r>
              <a:rPr lang="en-GB" altLang="en-US" sz="2000" dirty="0" smtClean="0"/>
              <a:t>employment</a:t>
            </a:r>
            <a:r>
              <a:rPr lang="en-GB" altLang="en-US" sz="2000" b="0" dirty="0" smtClean="0"/>
              <a:t> (</a:t>
            </a:r>
            <a:r>
              <a:rPr lang="en-GB" altLang="en-US" sz="2000" dirty="0" smtClean="0"/>
              <a:t>70.2 %</a:t>
            </a:r>
            <a:r>
              <a:rPr lang="en-GB" altLang="en-US" sz="2000" b="0" dirty="0" smtClean="0"/>
              <a:t>), followed </a:t>
            </a:r>
            <a:r>
              <a:rPr lang="en-GB" altLang="en-US" sz="2000" dirty="0" smtClean="0"/>
              <a:t>by education (13.6 %), traineeships (12.1 %) and apprenticeships (4.1 %) </a:t>
            </a:r>
            <a:r>
              <a:rPr lang="en-GB" altLang="en-US" sz="2000" b="0" i="1" dirty="0" smtClean="0"/>
              <a:t>(source: YG monitoring, 2015 data)</a:t>
            </a: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1100" dirty="0" smtClean="0"/>
              <a:t> </a:t>
            </a:r>
            <a:br>
              <a:rPr lang="en-GB" altLang="en-US" sz="1100" dirty="0" smtClean="0"/>
            </a:br>
            <a:r>
              <a:rPr lang="en-GB" altLang="en-US" sz="1100" dirty="0" smtClean="0"/>
              <a:t/>
            </a:r>
            <a:br>
              <a:rPr lang="en-GB" altLang="en-US" sz="1100" dirty="0" smtClean="0"/>
            </a:br>
            <a:r>
              <a:rPr lang="en-GB" altLang="en-US" sz="1100" dirty="0" smtClean="0"/>
              <a:t/>
            </a:r>
            <a:br>
              <a:rPr lang="en-GB" altLang="en-US" sz="1100" dirty="0" smtClean="0"/>
            </a:br>
            <a:r>
              <a:rPr lang="en-GB" altLang="en-US" sz="1100" dirty="0" smtClean="0"/>
              <a:t/>
            </a:r>
            <a:br>
              <a:rPr lang="en-GB" altLang="en-US" sz="1100" dirty="0" smtClean="0"/>
            </a:br>
            <a:r>
              <a:rPr lang="en-GB" altLang="en-US" sz="1100" dirty="0" smtClean="0"/>
              <a:t>Figure 3: Distribution of positive and timely exits by type of offer, 2015 (%) </a:t>
            </a:r>
            <a:br>
              <a:rPr lang="en-GB" altLang="en-US" sz="1100" dirty="0" smtClean="0"/>
            </a:b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endParaRPr lang="en-GB" altLang="en-US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395288" y="3644900"/>
            <a:ext cx="8291512" cy="2376488"/>
          </a:xfrm>
        </p:spPr>
        <p:txBody>
          <a:bodyPr/>
          <a:lstStyle/>
          <a:p>
            <a:endParaRPr lang="en-US" altLang="en-US" smtClean="0"/>
          </a:p>
        </p:txBody>
      </p:sp>
      <p:pic>
        <p:nvPicPr>
          <p:cNvPr id="35844" name="Picture 3" descr="http://eur-lex.europa.eu/resource.html?uri=comnat:COM_2016_0646_FIN.ENG.xhtml.COM_2016_0646_FIN_ENG_01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8" y="3644900"/>
            <a:ext cx="85439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11188" y="981075"/>
            <a:ext cx="8229600" cy="1006475"/>
          </a:xfrm>
        </p:spPr>
        <p:txBody>
          <a:bodyPr/>
          <a:lstStyle/>
          <a:p>
            <a:pPr marL="0" indent="0" algn="ctr"/>
            <a:r>
              <a:rPr lang="en-US" altLang="en-US" sz="2800" smtClean="0">
                <a:solidFill>
                  <a:srgbClr val="95319F"/>
                </a:solidFill>
              </a:rPr>
              <a:t>What's Next?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03238" y="1916113"/>
            <a:ext cx="8640762" cy="44656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defRPr/>
            </a:pPr>
            <a:r>
              <a:rPr lang="en-US" altLang="en-US" sz="5600" b="1" i="0" dirty="0" smtClean="0"/>
              <a:t>Ensure a full and sustainable implementation of the YG</a:t>
            </a:r>
          </a:p>
          <a:p>
            <a:pPr lvl="1"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5600" b="0" dirty="0" smtClean="0"/>
              <a:t>Better engage with non-registered NEETs and low-skilled youth</a:t>
            </a:r>
          </a:p>
          <a:p>
            <a:pPr lvl="1">
              <a:lnSpc>
                <a:spcPct val="134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5600" b="0" dirty="0" smtClean="0"/>
              <a:t>Strengthen institutional capacity and partnerships (mutual assistance / learning </a:t>
            </a:r>
            <a:r>
              <a:rPr lang="en-US" altLang="en-US" sz="5600" b="0" dirty="0" err="1" smtClean="0"/>
              <a:t>programme</a:t>
            </a:r>
            <a:r>
              <a:rPr lang="en-US" altLang="en-US" sz="5600" b="0" dirty="0" smtClean="0"/>
              <a:t>)</a:t>
            </a:r>
          </a:p>
          <a:p>
            <a:pPr lvl="1">
              <a:lnSpc>
                <a:spcPct val="134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5600" b="0" dirty="0" smtClean="0"/>
              <a:t>Enhance the quality of YG offers</a:t>
            </a:r>
            <a:endParaRPr lang="en-GB" altLang="en-US" sz="5600" b="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5600" b="1" i="0" dirty="0" smtClean="0"/>
              <a:t>Continued financial support</a:t>
            </a:r>
          </a:p>
          <a:p>
            <a:pPr lvl="1"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5600" b="0" dirty="0" smtClean="0"/>
              <a:t>Continue </a:t>
            </a:r>
            <a:r>
              <a:rPr lang="en-GB" altLang="en-US" sz="5600" b="0" dirty="0"/>
              <a:t>to use YEI support until 2018 </a:t>
            </a:r>
            <a:r>
              <a:rPr lang="en-GB" altLang="en-US" sz="5600" b="0" dirty="0" smtClean="0"/>
              <a:t>and ESF until 2020. </a:t>
            </a:r>
          </a:p>
          <a:p>
            <a:pPr lvl="1">
              <a:lnSpc>
                <a:spcPct val="134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5600" b="0" dirty="0" smtClean="0"/>
              <a:t>EUR 1.2 </a:t>
            </a:r>
            <a:r>
              <a:rPr lang="en-GB" altLang="en-US" sz="5600" b="0" dirty="0"/>
              <a:t>billion more for YEI over 2017-2020 (matched by EUR </a:t>
            </a:r>
            <a:r>
              <a:rPr lang="en-GB" altLang="en-US" sz="5600" b="0" dirty="0" smtClean="0"/>
              <a:t>1.2 </a:t>
            </a:r>
            <a:r>
              <a:rPr lang="en-GB" altLang="en-US" sz="5600" b="0" dirty="0"/>
              <a:t>billion from ESF</a:t>
            </a:r>
            <a:r>
              <a:rPr lang="en-GB" altLang="en-US" sz="5600" b="0" dirty="0" smtClean="0"/>
              <a:t>).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5600" b="1" i="0" dirty="0" smtClean="0"/>
              <a:t>Broader efforts to support youth: </a:t>
            </a:r>
            <a:r>
              <a:rPr lang="en-US" altLang="en-US" sz="5600" b="1" dirty="0">
                <a:solidFill>
                  <a:srgbClr val="95319F"/>
                </a:solidFill>
              </a:rPr>
              <a:t>T</a:t>
            </a:r>
            <a:r>
              <a:rPr lang="en-US" altLang="en-US" sz="5600" b="1" dirty="0" smtClean="0">
                <a:solidFill>
                  <a:srgbClr val="95319F"/>
                </a:solidFill>
              </a:rPr>
              <a:t>he December </a:t>
            </a:r>
            <a:r>
              <a:rPr lang="en-US" altLang="en-US" sz="5600" b="1" dirty="0">
                <a:solidFill>
                  <a:srgbClr val="95319F"/>
                </a:solidFill>
              </a:rPr>
              <a:t>2016 package "Investing in Europe's Youth"</a:t>
            </a:r>
            <a:endParaRPr lang="en-GB" altLang="en-US" sz="5600" b="1" dirty="0" smtClean="0"/>
          </a:p>
          <a:p>
            <a:pPr lvl="1"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5600" b="0" dirty="0" smtClean="0"/>
              <a:t>Education and training: </a:t>
            </a:r>
            <a:r>
              <a:rPr lang="en-GB" altLang="en-US" sz="5600" b="0" dirty="0" err="1" smtClean="0"/>
              <a:t>ErasmusPro</a:t>
            </a:r>
            <a:r>
              <a:rPr lang="en-GB" altLang="en-US" sz="5600" b="0" dirty="0" smtClean="0"/>
              <a:t> (long-term mobility of apprentices) and a quality framework for apprenticeships. </a:t>
            </a:r>
          </a:p>
          <a:p>
            <a:pPr lvl="1">
              <a:lnSpc>
                <a:spcPct val="134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fr-BE" altLang="en-US" sz="5600" b="0" dirty="0" err="1" smtClean="0"/>
              <a:t>Launch</a:t>
            </a:r>
            <a:r>
              <a:rPr lang="fr-BE" altLang="en-US" sz="5600" b="0" dirty="0" smtClean="0"/>
              <a:t> of the </a:t>
            </a:r>
            <a:r>
              <a:rPr lang="fr-BE" altLang="en-US" sz="5600" b="0" dirty="0" err="1" smtClean="0"/>
              <a:t>European</a:t>
            </a:r>
            <a:r>
              <a:rPr lang="fr-BE" altLang="en-US" sz="5600" b="0" dirty="0" smtClean="0"/>
              <a:t> </a:t>
            </a:r>
            <a:r>
              <a:rPr lang="fr-BE" altLang="en-US" sz="5600" b="0" dirty="0" err="1" smtClean="0"/>
              <a:t>Solidarity</a:t>
            </a:r>
            <a:r>
              <a:rPr lang="fr-BE" altLang="en-US" sz="5600" b="0" dirty="0" smtClean="0"/>
              <a:t> Corps on 7 </a:t>
            </a:r>
            <a:r>
              <a:rPr lang="fr-BE" altLang="en-US" sz="5600" b="0" dirty="0" err="1" smtClean="0"/>
              <a:t>December</a:t>
            </a:r>
            <a:r>
              <a:rPr lang="fr-BE" altLang="en-US" sz="5600" b="0" dirty="0" smtClean="0"/>
              <a:t> 2016</a:t>
            </a:r>
          </a:p>
          <a:p>
            <a:pPr marL="457200" lvl="1" indent="0">
              <a:lnSpc>
                <a:spcPct val="134000"/>
              </a:lnSpc>
              <a:spcAft>
                <a:spcPts val="1200"/>
              </a:spcAft>
              <a:buClr>
                <a:schemeClr val="accent6"/>
              </a:buClr>
              <a:buSzPct val="120000"/>
              <a:buFontTx/>
              <a:buNone/>
              <a:defRPr/>
            </a:pPr>
            <a:endParaRPr lang="en-GB" altLang="en-US" sz="5600" b="0" dirty="0" smtClean="0"/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5F3B45-2019-4CD9-A06A-544B41E3B55C}" type="slidenum">
              <a:rPr lang="en-GB" altLang="en-US" smtClean="0">
                <a:latin typeface="PF Square Sans Pro"/>
                <a:cs typeface="Arial" pitchFamily="34" charset="0"/>
              </a:rPr>
              <a:pPr/>
              <a:t>12</a:t>
            </a:fld>
            <a:endParaRPr lang="en-GB" altLang="en-US" smtClean="0">
              <a:latin typeface="PF Square Sans Pro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592138" y="1052513"/>
            <a:ext cx="8229600" cy="936625"/>
          </a:xfrm>
        </p:spPr>
        <p:txBody>
          <a:bodyPr/>
          <a:lstStyle/>
          <a:p>
            <a:pPr algn="ctr"/>
            <a:r>
              <a:rPr lang="en-US" altLang="en-US" sz="2400" dirty="0" smtClean="0">
                <a:solidFill>
                  <a:srgbClr val="9B3594"/>
                </a:solidFill>
              </a:rPr>
              <a:t>European Solidarity Corps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916113"/>
            <a:ext cx="8229600" cy="4176712"/>
          </a:xfrm>
        </p:spPr>
        <p:txBody>
          <a:bodyPr/>
          <a:lstStyle/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600" b="1" i="0" dirty="0" smtClean="0"/>
              <a:t>Rationale: </a:t>
            </a:r>
          </a:p>
          <a:p>
            <a:pPr lvl="1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400" b="0" dirty="0"/>
              <a:t>S</a:t>
            </a:r>
            <a:r>
              <a:rPr lang="en-US" altLang="en-US" sz="1400" b="0" dirty="0" smtClean="0"/>
              <a:t>trengthen cohesion and foster solidarity in European society </a:t>
            </a:r>
          </a:p>
          <a:p>
            <a:pPr lvl="1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400" b="0" dirty="0" smtClean="0"/>
              <a:t>Provide young people with a valuable human experience and also skills which boost their employability </a:t>
            </a:r>
            <a:endParaRPr lang="en-US" altLang="en-US" sz="1800" b="0" dirty="0" smtClean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600" b="1" i="0" dirty="0" smtClean="0"/>
              <a:t>Aim</a:t>
            </a:r>
            <a:r>
              <a:rPr lang="en-US" altLang="en-US" sz="1600" i="0" dirty="0" smtClean="0"/>
              <a:t>: </a:t>
            </a:r>
            <a:r>
              <a:rPr lang="en-GB" altLang="en-US" sz="1600" i="0" dirty="0" smtClean="0"/>
              <a:t>100,000 </a:t>
            </a:r>
            <a:r>
              <a:rPr lang="en-GB" altLang="en-US" sz="1600" i="0" dirty="0"/>
              <a:t>young people joining the </a:t>
            </a:r>
            <a:r>
              <a:rPr lang="en-GB" altLang="en-US" sz="1600" i="0" dirty="0" smtClean="0"/>
              <a:t>Corps </a:t>
            </a:r>
            <a:r>
              <a:rPr lang="en-GB" altLang="en-US" sz="1600" i="0" dirty="0"/>
              <a:t>by the end of 2020.</a:t>
            </a:r>
            <a:endParaRPr lang="en-US" altLang="en-US" sz="1600" i="0" dirty="0" smtClean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fr-BE" altLang="en-US" sz="1600" b="1" i="0" dirty="0"/>
              <a:t>Two types of </a:t>
            </a:r>
            <a:r>
              <a:rPr lang="fr-BE" altLang="en-US" sz="1600" b="1" i="0" dirty="0" smtClean="0"/>
              <a:t>placements</a:t>
            </a:r>
            <a:r>
              <a:rPr lang="fr-BE" altLang="en-US" sz="1600" i="0" dirty="0" smtClean="0"/>
              <a:t>:</a:t>
            </a:r>
            <a:r>
              <a:rPr lang="en-US" altLang="en-US" sz="1600" i="0" dirty="0" smtClean="0"/>
              <a:t> Volunteering placement and Occupational placement (job, apprenticeship, or traineeship)</a:t>
            </a:r>
            <a:endParaRPr lang="en-US" altLang="en-US" sz="1600" i="0" dirty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600" b="1" i="0" dirty="0" smtClean="0"/>
              <a:t>Types </a:t>
            </a:r>
            <a:r>
              <a:rPr lang="en-US" altLang="en-US" sz="1600" b="1" i="0" dirty="0"/>
              <a:t>of sectors/activities</a:t>
            </a:r>
            <a:r>
              <a:rPr lang="en-US" altLang="en-US" sz="1600" i="0" dirty="0"/>
              <a:t>: education, health, social integration, provision of food, support and integration of migrants and refugees, environmental protection, prevention of natural disasters.</a:t>
            </a:r>
            <a:endParaRPr lang="en-US" altLang="en-US" sz="1600" dirty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600" b="1" i="0" dirty="0" smtClean="0"/>
              <a:t>Participants</a:t>
            </a:r>
            <a:r>
              <a:rPr lang="en-US" altLang="en-US" sz="1600" i="0" dirty="0" smtClean="0"/>
              <a:t>: 18-30 years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600" b="1" i="0" dirty="0" smtClean="0"/>
              <a:t>Duration</a:t>
            </a:r>
            <a:r>
              <a:rPr lang="en-US" altLang="en-US" sz="1600" i="0" dirty="0"/>
              <a:t>: placements of 2-12 </a:t>
            </a:r>
            <a:r>
              <a:rPr lang="en-US" altLang="en-US" sz="1600" i="0" dirty="0" smtClean="0"/>
              <a:t>months (domestic and cross-border)</a:t>
            </a:r>
            <a:endParaRPr lang="en-GB" altLang="en-US" sz="1600" i="0" dirty="0" smtClean="0"/>
          </a:p>
          <a:p>
            <a:pPr marL="0" indent="0">
              <a:buFontTx/>
              <a:buNone/>
              <a:defRPr/>
            </a:pPr>
            <a:endParaRPr lang="en-GB" dirty="0"/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463EEF-2F73-48D9-85EC-03987806ED58}" type="slidenum">
              <a:rPr lang="en-GB" altLang="en-US" smtClean="0">
                <a:latin typeface="PF Square Sans Pro"/>
              </a:rPr>
              <a:pPr/>
              <a:t>13</a:t>
            </a:fld>
            <a:endParaRPr lang="en-GB" altLang="en-US" smtClean="0">
              <a:latin typeface="PF Square Sans Pro"/>
            </a:endParaRPr>
          </a:p>
        </p:txBody>
      </p:sp>
      <p:pic>
        <p:nvPicPr>
          <p:cNvPr id="37893" name="Picture 2" descr="H:\My Documents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5876925"/>
            <a:ext cx="3175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2"/>
          <p:cNvPicPr>
            <a:picLocks noChangeAspect="1"/>
          </p:cNvPicPr>
          <p:nvPr/>
        </p:nvPicPr>
        <p:blipFill>
          <a:blip r:embed="rId3" cstate="print"/>
          <a:srcRect l="55544" b="56258"/>
          <a:stretch>
            <a:fillRect/>
          </a:stretch>
        </p:blipFill>
        <p:spPr bwMode="auto">
          <a:xfrm>
            <a:off x="7259638" y="2662238"/>
            <a:ext cx="16637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Image 3" descr="logo_ce-en-rvb-l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5888" y="5754688"/>
            <a:ext cx="106203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Content Placeholder 2"/>
          <p:cNvSpPr>
            <a:spLocks noGrp="1"/>
          </p:cNvSpPr>
          <p:nvPr>
            <p:ph idx="1"/>
          </p:nvPr>
        </p:nvSpPr>
        <p:spPr>
          <a:xfrm>
            <a:off x="323850" y="2547938"/>
            <a:ext cx="5472113" cy="3760787"/>
          </a:xfrm>
        </p:spPr>
        <p:txBody>
          <a:bodyPr/>
          <a:lstStyle/>
          <a:p>
            <a:pPr>
              <a:buClr>
                <a:srgbClr val="1B5494"/>
              </a:buClr>
            </a:pPr>
            <a:r>
              <a:rPr lang="en-GB" sz="2000" i="0" smtClean="0"/>
              <a:t>Visual guidelines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Leaflets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Roll-ups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Posters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Radio spot text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Event stand design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Social media app codes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Social media banners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HTML email template </a:t>
            </a:r>
          </a:p>
          <a:p>
            <a:pPr>
              <a:buClr>
                <a:srgbClr val="1B5494"/>
              </a:buClr>
            </a:pPr>
            <a:r>
              <a:rPr lang="en-GB" sz="2000" i="0" smtClean="0"/>
              <a:t>Business cards</a:t>
            </a:r>
          </a:p>
          <a:p>
            <a:r>
              <a:rPr lang="en-GB" sz="2000" smtClean="0"/>
              <a:t>The toolkit can be downloaded </a:t>
            </a:r>
            <a:r>
              <a:rPr lang="en-GB" sz="2000" smtClean="0">
                <a:hlinkClick r:id="rId5"/>
              </a:rPr>
              <a:t>here</a:t>
            </a:r>
            <a:r>
              <a:rPr lang="en-GB" sz="2000" i="0" smtClean="0"/>
              <a:t>. </a:t>
            </a:r>
          </a:p>
          <a:p>
            <a:endParaRPr lang="en-US" sz="2200" smtClean="0">
              <a:solidFill>
                <a:schemeClr val="accent2"/>
              </a:solidFill>
              <a:latin typeface="Century Gothic" pitchFamily="34" charset="0"/>
            </a:endParaRPr>
          </a:p>
        </p:txBody>
      </p:sp>
      <p:pic>
        <p:nvPicPr>
          <p:cNvPr id="43013" name="Picture 6"/>
          <p:cNvPicPr>
            <a:picLocks noChangeAspect="1"/>
          </p:cNvPicPr>
          <p:nvPr/>
        </p:nvPicPr>
        <p:blipFill>
          <a:blip r:embed="rId3" cstate="print"/>
          <a:srcRect l="18945" t="44440" r="53346"/>
          <a:stretch>
            <a:fillRect/>
          </a:stretch>
        </p:blipFill>
        <p:spPr bwMode="auto">
          <a:xfrm>
            <a:off x="7735888" y="4267200"/>
            <a:ext cx="119538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/>
          <p:cNvPicPr>
            <a:picLocks noChangeAspect="1"/>
          </p:cNvPicPr>
          <p:nvPr/>
        </p:nvPicPr>
        <p:blipFill>
          <a:blip r:embed="rId3" cstate="print"/>
          <a:srcRect l="49167" t="44440" r="11667" b="26224"/>
          <a:stretch>
            <a:fillRect/>
          </a:stretch>
        </p:blipFill>
        <p:spPr bwMode="auto">
          <a:xfrm>
            <a:off x="6859588" y="1189038"/>
            <a:ext cx="20637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9613" y="2727325"/>
            <a:ext cx="1443037" cy="203517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016" name="Picture 9"/>
          <p:cNvPicPr>
            <a:picLocks noChangeAspect="1"/>
          </p:cNvPicPr>
          <p:nvPr/>
        </p:nvPicPr>
        <p:blipFill>
          <a:blip r:embed="rId3" cstate="print"/>
          <a:srcRect t="7059" r="76044" b="56258"/>
          <a:stretch>
            <a:fillRect/>
          </a:stretch>
        </p:blipFill>
        <p:spPr bwMode="auto">
          <a:xfrm>
            <a:off x="6094413" y="2727325"/>
            <a:ext cx="1058862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10"/>
          <p:cNvPicPr>
            <a:picLocks noChangeAspect="1"/>
          </p:cNvPicPr>
          <p:nvPr/>
        </p:nvPicPr>
        <p:blipFill>
          <a:blip r:embed="rId3" cstate="print"/>
          <a:srcRect l="25336" t="2429" r="44272" b="56258"/>
          <a:stretch>
            <a:fillRect/>
          </a:stretch>
        </p:blipFill>
        <p:spPr bwMode="auto">
          <a:xfrm>
            <a:off x="5962650" y="4267200"/>
            <a:ext cx="17653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fr-BE" sz="2300" dirty="0" smtClean="0"/>
              <a:t>2015 Pilot </a:t>
            </a:r>
            <a:r>
              <a:rPr lang="fr-BE" sz="2300" dirty="0" err="1" smtClean="0"/>
              <a:t>projects</a:t>
            </a:r>
            <a:r>
              <a:rPr lang="fr-BE" sz="2300" dirty="0" smtClean="0"/>
              <a:t> on </a:t>
            </a:r>
            <a:r>
              <a:rPr lang="fr-BE" sz="2300" dirty="0" err="1" smtClean="0"/>
              <a:t>Awareness</a:t>
            </a:r>
            <a:r>
              <a:rPr lang="fr-BE" sz="2300" dirty="0" smtClean="0"/>
              <a:t> </a:t>
            </a:r>
            <a:r>
              <a:rPr lang="fr-BE" sz="2300" dirty="0" err="1" smtClean="0"/>
              <a:t>Raising</a:t>
            </a:r>
            <a:r>
              <a:rPr lang="fr-BE" sz="2300" dirty="0" smtClean="0"/>
              <a:t/>
            </a:r>
            <a:br>
              <a:rPr lang="fr-BE" sz="2300" dirty="0" smtClean="0"/>
            </a:br>
            <a:r>
              <a:rPr lang="fr-BE" sz="2300" dirty="0" smtClean="0"/>
              <a:t>READY-TO-DOWNLOAD TOOLKIT: </a:t>
            </a:r>
            <a:endParaRPr lang="fr-BE" sz="23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Outreach projects funded by EaSI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8229600" cy="3816350"/>
          </a:xfrm>
        </p:spPr>
        <p:txBody>
          <a:bodyPr/>
          <a:lstStyle/>
          <a:p>
            <a:r>
              <a:rPr lang="en-US" altLang="en-US" sz="2000" smtClean="0"/>
              <a:t>9 projects running for 7-18 months</a:t>
            </a:r>
          </a:p>
          <a:p>
            <a:pPr lvl="1"/>
            <a:r>
              <a:rPr lang="en-US" altLang="en-US" sz="1800" b="0" smtClean="0"/>
              <a:t>from early 2016 in BG, EL, LT, SI</a:t>
            </a:r>
          </a:p>
          <a:p>
            <a:pPr lvl="1"/>
            <a:r>
              <a:rPr lang="en-US" altLang="en-US" sz="1800" b="0" smtClean="0"/>
              <a:t>from Jan 2017 in CY, EL, ES, IT, PT</a:t>
            </a:r>
          </a:p>
          <a:p>
            <a:endParaRPr lang="en-US" altLang="en-US" sz="2000" smtClean="0"/>
          </a:p>
          <a:p>
            <a:r>
              <a:rPr lang="en-US" altLang="en-US" sz="2000" smtClean="0"/>
              <a:t>Typical activities:</a:t>
            </a:r>
          </a:p>
          <a:p>
            <a:pPr lvl="1"/>
            <a:r>
              <a:rPr lang="en-US" altLang="en-US" sz="1600" b="0" smtClean="0"/>
              <a:t>Workshops/training seminars to activate stakeholders</a:t>
            </a:r>
          </a:p>
          <a:p>
            <a:pPr lvl="1"/>
            <a:r>
              <a:rPr lang="en-US" altLang="en-US" sz="1600" b="0" smtClean="0"/>
              <a:t>Campaigns through traditional and also social media</a:t>
            </a:r>
          </a:p>
          <a:p>
            <a:pPr lvl="1"/>
            <a:r>
              <a:rPr lang="en-US" altLang="en-US" sz="1600" b="0" smtClean="0"/>
              <a:t>Street activities, concerts etc. to attract more youth</a:t>
            </a:r>
          </a:p>
          <a:p>
            <a:pPr lvl="1"/>
            <a:r>
              <a:rPr lang="en-US" altLang="en-US" sz="1600" b="0" smtClean="0"/>
              <a:t>Establishment of YG websites</a:t>
            </a:r>
          </a:p>
          <a:p>
            <a:pPr lvl="1"/>
            <a:r>
              <a:rPr lang="en-US" altLang="en-US" sz="1600" b="0" smtClean="0"/>
              <a:t>Testimonials by YG beneficiaries</a:t>
            </a:r>
          </a:p>
          <a:p>
            <a:endParaRPr lang="en-US" altLang="en-US" sz="2000" smtClean="0"/>
          </a:p>
          <a:p>
            <a:r>
              <a:rPr lang="en-US" altLang="en-US" sz="2000" smtClean="0"/>
              <a:t>Project descriptions (see VP/2015/005 and VP/2016/008):</a:t>
            </a:r>
          </a:p>
          <a:p>
            <a:r>
              <a:rPr lang="en-GB" sz="2000" u="sng" smtClean="0">
                <a:hlinkClick r:id="rId3"/>
              </a:rPr>
              <a:t>http://ec.europa.eu/social/main.jsp?catId=632&amp;langId=en</a:t>
            </a:r>
            <a:r>
              <a:rPr lang="en-GB" sz="2000" smtClean="0"/>
              <a:t> 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30213" y="908050"/>
            <a:ext cx="8713787" cy="914400"/>
          </a:xfrm>
        </p:spPr>
        <p:txBody>
          <a:bodyPr/>
          <a:lstStyle/>
          <a:p>
            <a:pPr marL="0" indent="0" algn="ctr" eaLnBrk="1" hangingPunct="1"/>
            <a:r>
              <a:rPr lang="fr-BE" altLang="en-US" sz="2800" smtClean="0">
                <a:solidFill>
                  <a:schemeClr val="accent2"/>
                </a:solidFill>
                <a:latin typeface="Arial" pitchFamily="34" charset="0"/>
              </a:rPr>
              <a:t>More Information on the Youth Guarantee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611188" y="2349500"/>
            <a:ext cx="76327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fr-BE" altLang="en-US" sz="1800" b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en-GB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2051050" y="188913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fr-FR" altLang="en-US" sz="1800" b="0">
              <a:solidFill>
                <a:srgbClr val="FFFFFF"/>
              </a:solidFill>
              <a:latin typeface="Arial Black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179388" y="2060575"/>
            <a:ext cx="77771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en-GB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5062" name="Rectangle 7"/>
          <p:cNvSpPr>
            <a:spLocks noChangeArrowheads="1"/>
          </p:cNvSpPr>
          <p:nvPr/>
        </p:nvSpPr>
        <p:spPr bwMode="auto">
          <a:xfrm>
            <a:off x="166688" y="1628775"/>
            <a:ext cx="8488362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Youth Guarantee</a:t>
            </a:r>
          </a:p>
          <a:p>
            <a:pPr algn="ctr"/>
            <a:r>
              <a:rPr lang="fr-BE" altLang="en-US" sz="1600" u="sng">
                <a:solidFill>
                  <a:srgbClr val="0099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3"/>
              </a:rPr>
              <a:t>http://ec.europa.eu/social/youthguarantee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The Youth Guarantee country-by-country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 u="sng">
                <a:solidFill>
                  <a:srgbClr val="0099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4"/>
              </a:rPr>
              <a:t>http://ec.europa.eu/social/main.jsp?catId=1161&amp;langId=en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Press Release: Communication 4 Oct 2016 on the Youth Guarantee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>
              <a:buClr>
                <a:srgbClr val="FFFFFF"/>
              </a:buClr>
            </a:pPr>
            <a:r>
              <a:rPr lang="fr-BE" altLang="en-US" sz="1600" u="sng">
                <a:solidFill>
                  <a:srgbClr val="0099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5"/>
              </a:rPr>
              <a:t>http://ec.europa.eu/social/main.jsp?langId=en&amp;catId=1079&amp;newsId=2629&amp;furtherNews=yes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>
              <a:buClr>
                <a:srgbClr val="FFFFFF"/>
              </a:buClr>
            </a:pP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Questions and answers on the Youth Guarantee 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6"/>
              </a:rPr>
              <a:t>http://europa.eu/rapid/press-release_MEMO-16-3215_en.htm</a:t>
            </a:r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Communication 4 October 2016 on the Youth Guarantee and YEI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7"/>
              </a:rPr>
              <a:t>http://eur-lex.europa.eu/legal-content/EN/TXT/?qid=1477901398883&amp;uri=CELEX:52016DC0646</a:t>
            </a:r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</a:t>
            </a:r>
          </a:p>
          <a:p>
            <a:pPr algn="ctr"/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Staff working doucment on the Youth Guarantee and the YEI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8"/>
              </a:rPr>
              <a:t>http://ec.europa.eu/social/BlobServlet?docId=16237&amp;langId=en</a:t>
            </a:r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(Partie 1) 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9"/>
              </a:rPr>
              <a:t>http://ec.europa.eu/social/BlobServlet?docId=16299&amp;langId=en</a:t>
            </a:r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(Partie 2)</a:t>
            </a:r>
          </a:p>
          <a:p>
            <a:pPr algn="ctr"/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en-GB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8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229600" cy="936625"/>
          </a:xfrm>
        </p:spPr>
        <p:txBody>
          <a:bodyPr/>
          <a:lstStyle/>
          <a:p>
            <a:r>
              <a:rPr lang="en-US" altLang="en-US" sz="2400" smtClean="0"/>
              <a:t>More Information on the Dec 2016 package "Investing Europe's Youth"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640762" cy="4032250"/>
          </a:xfrm>
        </p:spPr>
        <p:txBody>
          <a:bodyPr/>
          <a:lstStyle/>
          <a:p>
            <a:pPr>
              <a:buClr>
                <a:srgbClr val="3E6FD2"/>
              </a:buClr>
            </a:pPr>
            <a:r>
              <a:rPr lang="en-GB" altLang="en-US" sz="1400" b="1" i="0" smtClean="0"/>
              <a:t>Communication "Investing in Europe's Youth"</a:t>
            </a:r>
          </a:p>
          <a:p>
            <a:pPr>
              <a:spcAft>
                <a:spcPts val="600"/>
              </a:spcAft>
            </a:pPr>
            <a:r>
              <a:rPr lang="en-GB" altLang="en-US" sz="1100" smtClean="0">
                <a:hlinkClick r:id="rId3"/>
              </a:rPr>
              <a:t>http://eur-lex.europa.eu/legal-content/EN/TXT/?uri=COM:2016:940:FIN</a:t>
            </a:r>
            <a:endParaRPr lang="en-US" altLang="en-US" sz="1400" i="0" smtClean="0"/>
          </a:p>
          <a:p>
            <a:pPr>
              <a:buClr>
                <a:srgbClr val="3E6FD2"/>
              </a:buClr>
            </a:pPr>
            <a:r>
              <a:rPr lang="en-US" altLang="en-US" sz="1400" b="1" i="0" smtClean="0"/>
              <a:t>Q&amp;A Investing in Europe's Youth</a:t>
            </a:r>
          </a:p>
          <a:p>
            <a:pPr>
              <a:spcAft>
                <a:spcPts val="600"/>
              </a:spcAft>
            </a:pPr>
            <a:r>
              <a:rPr lang="en-US" altLang="en-US" sz="1100" smtClean="0">
                <a:hlinkClick r:id="rId4"/>
              </a:rPr>
              <a:t>http://europa.eu/rapid/press-release_MEMO-16-4166_en.htm</a:t>
            </a:r>
            <a:endParaRPr lang="en-US" altLang="en-US" sz="1100" smtClean="0"/>
          </a:p>
          <a:p>
            <a:pPr>
              <a:buClr>
                <a:srgbClr val="3E6FD2"/>
              </a:buClr>
            </a:pPr>
            <a:r>
              <a:rPr lang="en-US" altLang="en-US" sz="1400" b="1" i="0" smtClean="0"/>
              <a:t>Communication "Improving and Modernising Education"</a:t>
            </a:r>
          </a:p>
          <a:p>
            <a:pPr>
              <a:spcAft>
                <a:spcPts val="600"/>
              </a:spcAft>
            </a:pPr>
            <a:r>
              <a:rPr lang="en-US" altLang="en-US" sz="1100" i="0" smtClean="0">
                <a:hlinkClick r:id="rId5"/>
              </a:rPr>
              <a:t>http://eur-lex.europa.eu/legal-content/EN/TXT/?qid=1481206862153&amp;uri=COM:2016:941:FIN</a:t>
            </a:r>
            <a:endParaRPr lang="en-US" altLang="en-US" sz="1100" i="0" smtClean="0"/>
          </a:p>
          <a:p>
            <a:pPr>
              <a:buClr>
                <a:srgbClr val="3E6FD2"/>
              </a:buClr>
            </a:pPr>
            <a:r>
              <a:rPr lang="en-GB" altLang="en-US" sz="1400" b="1" i="0" smtClean="0"/>
              <a:t>Press Release "Investing in Europe's youth: Commission launches European Solidarity Corps" </a:t>
            </a:r>
          </a:p>
          <a:p>
            <a:pPr>
              <a:spcAft>
                <a:spcPts val="600"/>
              </a:spcAft>
            </a:pPr>
            <a:r>
              <a:rPr lang="en-GB" altLang="en-US" sz="1100" smtClean="0">
                <a:hlinkClick r:id="rId6"/>
              </a:rPr>
              <a:t>http://europa.eu/rapid/press-release_IP-16-4165_en.htm</a:t>
            </a:r>
            <a:endParaRPr lang="en-GB" altLang="en-US" sz="1100" smtClean="0"/>
          </a:p>
          <a:p>
            <a:pPr>
              <a:buClr>
                <a:srgbClr val="3E6FD2"/>
              </a:buClr>
            </a:pPr>
            <a:r>
              <a:rPr lang="en-US" altLang="en-US" sz="1400" b="1" i="0" smtClean="0"/>
              <a:t>Communication "European Solidarity Corps"</a:t>
            </a:r>
          </a:p>
          <a:p>
            <a:pPr>
              <a:spcAft>
                <a:spcPts val="600"/>
              </a:spcAft>
            </a:pPr>
            <a:r>
              <a:rPr lang="en-US" altLang="en-US" sz="1100" i="0" smtClean="0">
                <a:hlinkClick r:id="rId7"/>
              </a:rPr>
              <a:t>http://eur-lex.europa.eu/legal-content/EN/TXT/?uri=COM:2016:942:FIN</a:t>
            </a:r>
            <a:endParaRPr lang="en-US" altLang="en-US" sz="1100" i="0" smtClean="0"/>
          </a:p>
          <a:p>
            <a:pPr>
              <a:buClr>
                <a:srgbClr val="3E6FD2"/>
              </a:buClr>
            </a:pPr>
            <a:r>
              <a:rPr lang="en-US" altLang="en-US" sz="1400" b="1" i="0" smtClean="0"/>
              <a:t>Q&amp;A European Solidarity Corps</a:t>
            </a:r>
          </a:p>
          <a:p>
            <a:pPr>
              <a:spcAft>
                <a:spcPts val="600"/>
              </a:spcAft>
            </a:pPr>
            <a:r>
              <a:rPr lang="en-US" altLang="en-US" sz="1100" smtClean="0">
                <a:hlinkClick r:id="rId8"/>
              </a:rPr>
              <a:t>http://europa.eu/rapid/press-release_MEMO-16-4168_en.htm</a:t>
            </a:r>
            <a:endParaRPr lang="en-US" altLang="en-US" sz="1100" smtClean="0"/>
          </a:p>
          <a:p>
            <a:pPr>
              <a:buClr>
                <a:srgbClr val="3E6FD2"/>
              </a:buClr>
            </a:pPr>
            <a:r>
              <a:rPr lang="en-GB" altLang="en-US" sz="1400" b="1" i="0" smtClean="0"/>
              <a:t>Webpage European Solidarity Corps</a:t>
            </a:r>
          </a:p>
          <a:p>
            <a:r>
              <a:rPr lang="en-GB" altLang="en-US" sz="1100" smtClean="0">
                <a:hlinkClick r:id="rId9"/>
              </a:rPr>
              <a:t>https://ec.europa.eu/info/eu-solidarity</a:t>
            </a:r>
            <a:endParaRPr lang="en-GB" altLang="en-US" sz="1100" smtClean="0"/>
          </a:p>
          <a:p>
            <a:endParaRPr lang="en-GB" altLang="en-US" sz="1100" smtClean="0"/>
          </a:p>
          <a:p>
            <a:pPr>
              <a:buClr>
                <a:srgbClr val="3E6FD2"/>
              </a:buClr>
            </a:pPr>
            <a:r>
              <a:rPr lang="en-GB" altLang="en-US" sz="1600" b="1" i="0" smtClean="0"/>
              <a:t>Video European Solidarity Corps</a:t>
            </a:r>
          </a:p>
          <a:p>
            <a:r>
              <a:rPr lang="en-US" altLang="en-US" sz="1200" smtClean="0">
                <a:hlinkClick r:id="rId10"/>
              </a:rPr>
              <a:t>http://europa.eu/!YU73QJ</a:t>
            </a:r>
            <a:r>
              <a:rPr lang="en-US" altLang="en-US" sz="1200" smtClean="0"/>
              <a:t> </a:t>
            </a:r>
          </a:p>
          <a:p>
            <a:endParaRPr lang="en-US" altLang="en-US" sz="1200" smtClean="0"/>
          </a:p>
          <a:p>
            <a:pPr>
              <a:spcAft>
                <a:spcPts val="600"/>
              </a:spcAft>
            </a:pPr>
            <a:endParaRPr lang="en-US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3527425"/>
          </a:xfrm>
        </p:spPr>
        <p:txBody>
          <a:bodyPr/>
          <a:lstStyle/>
          <a:p>
            <a:pPr marL="0" indent="0"/>
            <a:r>
              <a:rPr lang="en-GB" altLang="en-US" sz="3200" dirty="0" smtClean="0"/>
              <a:t>"The European Union should not only preserve our European way of life but empower those living </a:t>
            </a:r>
            <a:r>
              <a:rPr lang="hu-HU" altLang="en-US" sz="3200" dirty="0" err="1" smtClean="0"/>
              <a:t>in</a:t>
            </a:r>
            <a:r>
              <a:rPr lang="hu-HU" altLang="en-US" sz="3200" dirty="0" smtClean="0"/>
              <a:t> </a:t>
            </a:r>
            <a:r>
              <a:rPr lang="en-GB" altLang="en-US" sz="3200" dirty="0" smtClean="0"/>
              <a:t>it. I cannot and will not accept that Europe is and remains the continent of youth unemployment"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750" y="5157788"/>
            <a:ext cx="8353425" cy="1223962"/>
          </a:xfrm>
        </p:spPr>
        <p:txBody>
          <a:bodyPr>
            <a:normAutofit/>
          </a:bodyPr>
          <a:lstStyle/>
          <a:p>
            <a:pPr marL="57150" indent="0">
              <a:spcAft>
                <a:spcPts val="1800"/>
              </a:spcAft>
              <a:buClr>
                <a:schemeClr val="accent6"/>
              </a:buClr>
              <a:buSzPct val="120000"/>
              <a:buFontTx/>
              <a:buNone/>
              <a:defRPr/>
            </a:pPr>
            <a:r>
              <a:rPr lang="en-GB" altLang="en-US" dirty="0"/>
              <a:t>President </a:t>
            </a:r>
            <a:r>
              <a:rPr lang="en-GB" altLang="en-US" dirty="0" err="1" smtClean="0"/>
              <a:t>Juncker</a:t>
            </a:r>
            <a:r>
              <a:rPr lang="en-GB" altLang="en-US" dirty="0" smtClean="0"/>
              <a:t>, 2016 </a:t>
            </a:r>
            <a:r>
              <a:rPr lang="en-GB" altLang="en-US" dirty="0"/>
              <a:t>State of the Union </a:t>
            </a:r>
            <a:r>
              <a:rPr lang="en-GB" altLang="en-US" dirty="0" smtClean="0"/>
              <a:t>speech</a:t>
            </a:r>
          </a:p>
          <a:p>
            <a:pPr lvl="1"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endParaRPr lang="en-GB" altLang="en-US" sz="2800" dirty="0" smtClean="0"/>
          </a:p>
          <a:p>
            <a:pPr lvl="1">
              <a:spcAft>
                <a:spcPts val="1800"/>
              </a:spcAft>
              <a:buClr>
                <a:schemeClr val="accent2"/>
              </a:buClr>
              <a:defRPr/>
            </a:pPr>
            <a:endParaRPr lang="en-GB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008062"/>
          </a:xfrm>
        </p:spPr>
        <p:txBody>
          <a:bodyPr>
            <a:normAutofit fontScale="90000"/>
          </a:bodyPr>
          <a:lstStyle/>
          <a:p>
            <a:pPr marL="0" indent="0">
              <a:defRPr/>
            </a:pPr>
            <a:r>
              <a:rPr lang="en-GB" altLang="en-US" sz="3600" dirty="0" smtClean="0"/>
              <a:t>Three years on from the launch of the Youth Guarantee…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23850" y="2708275"/>
            <a:ext cx="8640763" cy="381635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800" b="1" i="0" dirty="0" smtClean="0"/>
              <a:t>1.6 </a:t>
            </a:r>
            <a:r>
              <a:rPr lang="en-GB" altLang="en-US" sz="2800" b="1" i="0" dirty="0"/>
              <a:t>million fewer young unemployed in the </a:t>
            </a:r>
            <a:r>
              <a:rPr lang="en-GB" altLang="en-US" sz="2800" b="1" i="0" dirty="0" smtClean="0"/>
              <a:t>EU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800" b="1" i="0" dirty="0" smtClean="0"/>
              <a:t>There </a:t>
            </a:r>
            <a:r>
              <a:rPr lang="en-GB" altLang="en-US" sz="2800" b="1" i="0" dirty="0"/>
              <a:t>are almost 900,000 fewer NEETs in the </a:t>
            </a:r>
            <a:r>
              <a:rPr lang="en-GB" altLang="en-US" sz="2800" b="1" i="0" dirty="0" smtClean="0"/>
              <a:t>EU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800" b="1" i="0" dirty="0" smtClean="0"/>
              <a:t>The </a:t>
            </a:r>
            <a:r>
              <a:rPr lang="en-GB" altLang="en-US" sz="2800" b="1" i="0" dirty="0"/>
              <a:t>employment rate for young people has started to rise </a:t>
            </a:r>
            <a:r>
              <a:rPr lang="en-GB" altLang="en-US" sz="2800" b="1" i="0" dirty="0" smtClean="0"/>
              <a:t>again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800" b="1" i="0" dirty="0"/>
              <a:t>1.4 million </a:t>
            </a:r>
            <a:r>
              <a:rPr lang="en-GB" altLang="en-US" sz="2800" b="1" i="0" dirty="0" smtClean="0"/>
              <a:t>young people directly supported by the EU (</a:t>
            </a:r>
            <a:r>
              <a:rPr lang="en-GB" altLang="en-US" sz="2800" b="1" i="0" dirty="0" err="1" smtClean="0"/>
              <a:t>YEI</a:t>
            </a:r>
            <a:r>
              <a:rPr lang="en-GB" altLang="en-US" sz="2800" b="1" i="0" dirty="0" smtClean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1125538"/>
            <a:ext cx="9144000" cy="863600"/>
          </a:xfrm>
        </p:spPr>
        <p:txBody>
          <a:bodyPr/>
          <a:lstStyle/>
          <a:p>
            <a:pPr indent="0"/>
            <a:r>
              <a:rPr lang="en-GB" altLang="en-US" sz="1800" smtClean="0"/>
              <a:t>Youth unemployment rates (15-24 years) in EU Member States, 2008, 2015 and 2016  </a:t>
            </a:r>
          </a:p>
        </p:txBody>
      </p:sp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146300"/>
            <a:ext cx="7097712" cy="410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1125538"/>
            <a:ext cx="9144000" cy="863600"/>
          </a:xfrm>
        </p:spPr>
        <p:txBody>
          <a:bodyPr/>
          <a:lstStyle/>
          <a:p>
            <a:pPr indent="0"/>
            <a:r>
              <a:rPr lang="en-GB" altLang="en-US" sz="1800" smtClean="0"/>
              <a:t>Young people (15-24 years old) not in employment, education or training (NEET) in EU Member States, 2008, 2015 and 2016  </a:t>
            </a: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916113"/>
            <a:ext cx="7705725" cy="462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052513"/>
            <a:ext cx="8229600" cy="936625"/>
          </a:xfrm>
        </p:spPr>
        <p:txBody>
          <a:bodyPr/>
          <a:lstStyle/>
          <a:p>
            <a:pPr indent="0" eaLnBrk="1" hangingPunct="1"/>
            <a:r>
              <a:rPr lang="en-US" altLang="en-US" smtClean="0"/>
              <a:t>Diversity of NEETs </a:t>
            </a:r>
            <a:r>
              <a:rPr lang="en-US" altLang="en-US" sz="2000" b="0" i="1" smtClean="0"/>
              <a:t>(source: Eurofound, 2016)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686800" cy="36004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en-US" sz="2000" b="1" i="0" dirty="0" smtClean="0"/>
          </a:p>
          <a:p>
            <a:pPr marL="0" indent="0" eaLnBrk="1" hangingPunct="1">
              <a:buFontTx/>
              <a:buNone/>
              <a:defRPr/>
            </a:pPr>
            <a:endParaRPr lang="en-US" sz="1800" dirty="0"/>
          </a:p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072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B1D423-2B3A-44EA-A7E1-C7DCBFAD6A9A}" type="slidenum">
              <a:rPr lang="en-GB" altLang="en-US" smtClean="0">
                <a:latin typeface="PF Square Sans Pro"/>
                <a:ea typeface="MS PGothic" pitchFamily="34" charset="-128"/>
              </a:rPr>
              <a:pPr/>
              <a:t>6</a:t>
            </a:fld>
            <a:endParaRPr lang="en-GB" altLang="en-US" smtClean="0">
              <a:latin typeface="PF Square Sans Pro"/>
              <a:ea typeface="MS PGothic" pitchFamily="34" charset="-128"/>
            </a:endParaRPr>
          </a:p>
        </p:txBody>
      </p:sp>
      <p:graphicFrame>
        <p:nvGraphicFramePr>
          <p:cNvPr id="30725" name="Chart 5"/>
          <p:cNvGraphicFramePr>
            <a:graphicFrameLocks/>
          </p:cNvGraphicFramePr>
          <p:nvPr/>
        </p:nvGraphicFramePr>
        <p:xfrm>
          <a:off x="971550" y="1989138"/>
          <a:ext cx="7175500" cy="489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r:id="rId4" imgW="7248772" imgH="4956478" progId="Excel.Sheet.8">
                  <p:embed/>
                </p:oleObj>
              </mc:Choice>
              <mc:Fallback>
                <p:oleObj r:id="rId4" imgW="7248772" imgH="4956478" progId="Excel.Shee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989138"/>
                        <a:ext cx="7175500" cy="489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4213" y="1196975"/>
            <a:ext cx="7775575" cy="1008063"/>
          </a:xfrm>
        </p:spPr>
        <p:txBody>
          <a:bodyPr>
            <a:normAutofit fontScale="90000"/>
          </a:bodyPr>
          <a:lstStyle/>
          <a:p>
            <a:pPr marL="0" indent="0">
              <a:defRPr/>
            </a:pPr>
            <a:r>
              <a:rPr lang="en-GB" altLang="en-US" sz="3600" dirty="0" smtClean="0"/>
              <a:t>The Youth Guarantee has become a reality across the EU…</a:t>
            </a: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971550" y="2205038"/>
            <a:ext cx="3168650" cy="4103687"/>
          </a:xfrm>
          <a:prstGeom prst="rect">
            <a:avLst/>
          </a:prstGeom>
          <a:solidFill>
            <a:srgbClr val="3072C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altLang="en-US" sz="32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16</a:t>
            </a:r>
            <a:br>
              <a:rPr lang="en-GB" altLang="en-US" sz="32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32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MILLION</a:t>
            </a:r>
            <a:endParaRPr lang="en-GB" altLang="en-US" sz="320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young people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entered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Youth Guarantee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scheme</a:t>
            </a:r>
            <a:endParaRPr lang="en-GB" altLang="en-US" sz="200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4716463" y="2205038"/>
            <a:ext cx="3168650" cy="4103687"/>
          </a:xfrm>
          <a:prstGeom prst="rect">
            <a:avLst/>
          </a:prstGeom>
          <a:solidFill>
            <a:srgbClr val="3072C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altLang="en-US" sz="32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br>
              <a:rPr lang="en-GB" altLang="en-US" sz="32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32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MILLION</a:t>
            </a:r>
            <a:endParaRPr lang="en-GB" altLang="en-US" sz="320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young people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took up an offer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of employment,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education,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traineeship or</a:t>
            </a:r>
            <a:b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n-GB" altLang="en-US" sz="20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apprenticeship</a:t>
            </a:r>
            <a:endParaRPr lang="en-GB" altLang="en-US" sz="200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008062"/>
          </a:xfrm>
        </p:spPr>
        <p:txBody>
          <a:bodyPr>
            <a:normAutofit fontScale="90000"/>
          </a:bodyPr>
          <a:lstStyle/>
          <a:p>
            <a:pPr marL="0" indent="0">
              <a:defRPr/>
            </a:pPr>
            <a:r>
              <a:rPr lang="en-GB" altLang="en-US" sz="3600" dirty="0" smtClean="0"/>
              <a:t>…supported by the mobilisation of EU funds (</a:t>
            </a:r>
            <a:r>
              <a:rPr lang="en-GB" altLang="en-US" sz="3600" dirty="0" err="1" smtClean="0"/>
              <a:t>YEI</a:t>
            </a:r>
            <a:r>
              <a:rPr lang="en-GB" altLang="en-US" sz="3600" dirty="0" smtClean="0"/>
              <a:t> and </a:t>
            </a:r>
            <a:r>
              <a:rPr lang="en-GB" altLang="en-US" sz="3600" dirty="0" err="1" smtClean="0"/>
              <a:t>ESF</a:t>
            </a:r>
            <a:r>
              <a:rPr lang="en-GB" altLang="en-US" sz="3600" dirty="0" smtClean="0"/>
              <a:t>)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388" y="2565400"/>
            <a:ext cx="8785225" cy="3959225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000" i="0" dirty="0" smtClean="0"/>
              <a:t>YEI with EUR </a:t>
            </a:r>
            <a:r>
              <a:rPr lang="en-GB" altLang="en-US" sz="2000" i="0" dirty="0"/>
              <a:t>6.4 </a:t>
            </a:r>
            <a:r>
              <a:rPr lang="en-GB" altLang="en-US" sz="2000" i="0" dirty="0" err="1" smtClean="0"/>
              <a:t>bn</a:t>
            </a:r>
            <a:r>
              <a:rPr lang="en-GB" altLang="en-US" sz="2000" i="0" dirty="0" smtClean="0"/>
              <a:t>: for </a:t>
            </a:r>
            <a:r>
              <a:rPr lang="en-GB" altLang="en-US" sz="2000" i="0" dirty="0"/>
              <a:t>the first time </a:t>
            </a:r>
            <a:r>
              <a:rPr lang="en-GB" altLang="en-US" sz="2000" i="0" dirty="0" smtClean="0"/>
              <a:t>direct </a:t>
            </a:r>
            <a:r>
              <a:rPr lang="en-GB" altLang="en-US" sz="2000" i="0" dirty="0"/>
              <a:t>targeted support to </a:t>
            </a:r>
            <a:r>
              <a:rPr lang="en-GB" altLang="en-US" sz="2000" i="0" dirty="0" smtClean="0"/>
              <a:t>NEETs in </a:t>
            </a:r>
            <a:r>
              <a:rPr lang="en-GB" altLang="en-US" sz="2000" i="0" dirty="0"/>
              <a:t>regions </a:t>
            </a:r>
            <a:r>
              <a:rPr lang="en-GB" altLang="en-US" sz="2000" i="0" dirty="0" smtClean="0"/>
              <a:t>with YU &gt; 25 % = 1.4 m young people supported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000" i="0" dirty="0" smtClean="0"/>
              <a:t>2014-2020, ESF </a:t>
            </a:r>
            <a:r>
              <a:rPr lang="en-GB" altLang="en-US" sz="2000" i="0" dirty="0"/>
              <a:t>will directly invest at least EUR 6.3 </a:t>
            </a:r>
            <a:r>
              <a:rPr lang="en-GB" altLang="en-US" sz="2000" i="0" dirty="0" err="1" smtClean="0"/>
              <a:t>bn</a:t>
            </a:r>
            <a:r>
              <a:rPr lang="en-GB" altLang="en-US" sz="2000" i="0" dirty="0" smtClean="0"/>
              <a:t> </a:t>
            </a:r>
            <a:r>
              <a:rPr lang="en-GB" altLang="en-US" sz="2000" i="0" dirty="0"/>
              <a:t>— in addition to </a:t>
            </a:r>
            <a:r>
              <a:rPr lang="hu-HU" altLang="en-US" sz="2000" i="0" dirty="0" smtClean="0"/>
              <a:t>YEI </a:t>
            </a:r>
            <a:r>
              <a:rPr lang="en-GB" altLang="en-US" sz="2000" i="0" dirty="0" smtClean="0"/>
              <a:t>— </a:t>
            </a:r>
            <a:r>
              <a:rPr lang="en-GB" altLang="en-US" sz="2000" i="0" dirty="0"/>
              <a:t>to support the integration of young people into the labour market</a:t>
            </a:r>
            <a:endParaRPr lang="en-GB" altLang="en-US" sz="2000" i="0" dirty="0" smtClean="0"/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000" i="0" dirty="0" smtClean="0"/>
              <a:t>Commission proposed adding </a:t>
            </a:r>
            <a:r>
              <a:rPr lang="en-GB" altLang="en-US" sz="2000" i="0" dirty="0"/>
              <a:t>EUR 1 </a:t>
            </a:r>
            <a:r>
              <a:rPr lang="en-GB" altLang="en-US" sz="2000" i="0" dirty="0" err="1" smtClean="0"/>
              <a:t>bn</a:t>
            </a:r>
            <a:r>
              <a:rPr lang="en-GB" altLang="en-US" sz="2000" i="0" dirty="0" smtClean="0"/>
              <a:t> to YEI, </a:t>
            </a:r>
            <a:r>
              <a:rPr lang="en-GB" altLang="en-US" sz="2000" i="0" dirty="0"/>
              <a:t>to be matched by the same amount from </a:t>
            </a:r>
            <a:r>
              <a:rPr lang="hu-HU" altLang="en-US" sz="2000" i="0" dirty="0" smtClean="0"/>
              <a:t>ESF</a:t>
            </a:r>
            <a:r>
              <a:rPr lang="en-GB" altLang="en-US" sz="2000" i="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cornipa\AppData\Local\Microsoft\Windows\Temporary Internet Files\Content.Outlook\RVMGRIVB\YG-communication-icons-v-02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9225"/>
            <a:ext cx="8713788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861</Words>
  <Application>Microsoft Office PowerPoint</Application>
  <PresentationFormat>On-screen Show (4:3)</PresentationFormat>
  <Paragraphs>152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Slide_Master</vt:lpstr>
      <vt:lpstr>3_Slide_Master</vt:lpstr>
      <vt:lpstr>Microsoft Excel 97-2003 Worksheet</vt:lpstr>
      <vt:lpstr> Youth employment </vt:lpstr>
      <vt:lpstr>"The European Union should not only preserve our European way of life but empower those living in it. I cannot and will not accept that Europe is and remains the continent of youth unemployment"</vt:lpstr>
      <vt:lpstr>Three years on from the launch of the Youth Guarantee…</vt:lpstr>
      <vt:lpstr>Youth unemployment rates (15-24 years) in EU Member States, 2008, 2015 and 2016  </vt:lpstr>
      <vt:lpstr>Young people (15-24 years old) not in employment, education or training (NEET) in EU Member States, 2008, 2015 and 2016  </vt:lpstr>
      <vt:lpstr>Diversity of NEETs (source: Eurofound, 2016)</vt:lpstr>
      <vt:lpstr>The Youth Guarantee has become a reality across the EU…</vt:lpstr>
      <vt:lpstr>…supported by the mobilisation of EU funds (YEI and ESF) </vt:lpstr>
      <vt:lpstr>PowerPoint Presentation</vt:lpstr>
      <vt:lpstr>The YG has supported policy reforms and innovation in policy design </vt:lpstr>
      <vt:lpstr>               Of all YG offers made within the four-month period, the majority were for employment (70.2 %), followed by education (13.6 %), traineeships (12.1 %) and apprenticeships (4.1 %) (source: YG monitoring, 2015 data)       Figure 3: Distribution of positive and timely exits by type of offer, 2015 (%)     </vt:lpstr>
      <vt:lpstr>What's Next?</vt:lpstr>
      <vt:lpstr>European Solidarity Corps</vt:lpstr>
      <vt:lpstr>2015 Pilot projects on Awareness Raising READY-TO-DOWNLOAD TOOLKIT: </vt:lpstr>
      <vt:lpstr>Outreach projects funded by EaSI</vt:lpstr>
      <vt:lpstr>More Information on the Youth Guarantee</vt:lpstr>
      <vt:lpstr>More Information on the Dec 2016 package "Investing Europe's Youth"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VARNAI Tamas (EMPL)</cp:lastModifiedBy>
  <cp:revision>431</cp:revision>
  <dcterms:created xsi:type="dcterms:W3CDTF">2011-10-28T10:25:18Z</dcterms:created>
  <dcterms:modified xsi:type="dcterms:W3CDTF">2017-05-24T07:04:47Z</dcterms:modified>
</cp:coreProperties>
</file>