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7" r:id="rId1"/>
  </p:sldMasterIdLst>
  <p:notesMasterIdLst>
    <p:notesMasterId r:id="rId15"/>
  </p:notesMasterIdLst>
  <p:handoutMasterIdLst>
    <p:handoutMasterId r:id="rId16"/>
  </p:handoutMasterIdLst>
  <p:sldIdLst>
    <p:sldId id="326" r:id="rId2"/>
    <p:sldId id="402" r:id="rId3"/>
    <p:sldId id="332" r:id="rId4"/>
    <p:sldId id="354" r:id="rId5"/>
    <p:sldId id="411" r:id="rId6"/>
    <p:sldId id="413" r:id="rId7"/>
    <p:sldId id="417" r:id="rId8"/>
    <p:sldId id="403" r:id="rId9"/>
    <p:sldId id="404" r:id="rId10"/>
    <p:sldId id="406" r:id="rId11"/>
    <p:sldId id="407" r:id="rId12"/>
    <p:sldId id="420" r:id="rId13"/>
    <p:sldId id="344" r:id="rId14"/>
  </p:sldIdLst>
  <p:sldSz cx="9144000" cy="6858000" type="screen4x3"/>
  <p:notesSz cx="6797675" cy="987266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8E"/>
    <a:srgbClr val="0094D7"/>
    <a:srgbClr val="41C40C"/>
    <a:srgbClr val="E32A1B"/>
    <a:srgbClr val="E22118"/>
    <a:srgbClr val="F8B739"/>
    <a:srgbClr val="FF3300"/>
    <a:srgbClr val="F69F1E"/>
    <a:srgbClr val="10D05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75899" autoAdjust="0"/>
  </p:normalViewPr>
  <p:slideViewPr>
    <p:cSldViewPr snapToGrid="0">
      <p:cViewPr varScale="1">
        <p:scale>
          <a:sx n="101" d="100"/>
          <a:sy n="101" d="100"/>
        </p:scale>
        <p:origin x="177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2058" y="9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CHUS.LOCAL\ABT_II\IIb2_D\Statistik\Jugendarbeitslosigkeit\2013%2005%2024_Erwerbslosenquote_Eurosta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181174600881311E-2"/>
          <c:y val="2.40730559567628E-2"/>
          <c:w val="0.72804112788653708"/>
          <c:h val="0.85737998726490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Data!$J$11</c:f>
              <c:strCache>
                <c:ptCount val="1"/>
                <c:pt idx="0">
                  <c:v>European Union</c:v>
                </c:pt>
              </c:strCache>
            </c:strRef>
          </c:tx>
          <c:invertIfNegative val="0"/>
          <c:cat>
            <c:numRef>
              <c:f>Data!$I$12:$I$22</c:f>
              <c:numCache>
                <c:formatCode>0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Data!$J$12:$J$22</c:f>
              <c:numCache>
                <c:formatCode>#,##0.0</c:formatCode>
                <c:ptCount val="11"/>
                <c:pt idx="0">
                  <c:v>18.8</c:v>
                </c:pt>
                <c:pt idx="1">
                  <c:v>17.5</c:v>
                </c:pt>
                <c:pt idx="2">
                  <c:v>15.7</c:v>
                </c:pt>
                <c:pt idx="3">
                  <c:v>15.8</c:v>
                </c:pt>
                <c:pt idx="4">
                  <c:v>20.100000000000001</c:v>
                </c:pt>
                <c:pt idx="5">
                  <c:v>21.1</c:v>
                </c:pt>
                <c:pt idx="6">
                  <c:v>21.4</c:v>
                </c:pt>
                <c:pt idx="7">
                  <c:v>22.8</c:v>
                </c:pt>
                <c:pt idx="8">
                  <c:v>23.4</c:v>
                </c:pt>
                <c:pt idx="9">
                  <c:v>22.2</c:v>
                </c:pt>
                <c:pt idx="10">
                  <c:v>20.3</c:v>
                </c:pt>
              </c:numCache>
            </c:numRef>
          </c:val>
        </c:ser>
        <c:ser>
          <c:idx val="1"/>
          <c:order val="1"/>
          <c:tx>
            <c:strRef>
              <c:f>Data!$K$11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Data!$I$12:$I$22</c:f>
              <c:numCache>
                <c:formatCode>0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Data!$K$12:$K$22</c:f>
              <c:numCache>
                <c:formatCode>#,##0.0</c:formatCode>
                <c:ptCount val="11"/>
                <c:pt idx="0">
                  <c:v>15.6</c:v>
                </c:pt>
                <c:pt idx="1">
                  <c:v>13.8</c:v>
                </c:pt>
                <c:pt idx="2">
                  <c:v>11.9</c:v>
                </c:pt>
                <c:pt idx="3">
                  <c:v>10.6</c:v>
                </c:pt>
                <c:pt idx="4">
                  <c:v>11.2</c:v>
                </c:pt>
                <c:pt idx="5">
                  <c:v>9.9</c:v>
                </c:pt>
                <c:pt idx="6">
                  <c:v>8.6</c:v>
                </c:pt>
                <c:pt idx="7">
                  <c:v>8.1</c:v>
                </c:pt>
                <c:pt idx="8">
                  <c:v>7.9</c:v>
                </c:pt>
                <c:pt idx="9">
                  <c:v>7.7</c:v>
                </c:pt>
                <c:pt idx="10">
                  <c:v>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8553840"/>
        <c:axId val="388555016"/>
      </c:barChart>
      <c:catAx>
        <c:axId val="38855384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388555016"/>
        <c:crosses val="autoZero"/>
        <c:auto val="1"/>
        <c:lblAlgn val="ctr"/>
        <c:lblOffset val="100"/>
        <c:noMultiLvlLbl val="0"/>
      </c:catAx>
      <c:valAx>
        <c:axId val="38855501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388553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706637150907478"/>
          <c:y val="0.41564916230863413"/>
          <c:w val="0.18948663739862975"/>
          <c:h val="0.30008808181576052"/>
        </c:manualLayout>
      </c:layout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C15FD-8439-4A2F-B64F-8BD0BDE0C9E9}" type="datetimeFigureOut">
              <a:rPr lang="de-DE" smtClean="0"/>
              <a:pPr/>
              <a:t>24.05.2017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6900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6900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2A38E-2BA9-41E1-B185-F3EA72C8D670}" type="slidenum">
              <a:rPr lang="de-DE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1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algn="r"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87660"/>
            <a:ext cx="5438775" cy="44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6900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b" anchorCtr="0" compatLnSpc="1">
            <a:prstTxWarp prst="textNoShape">
              <a:avLst/>
            </a:prstTxWarp>
          </a:bodyPr>
          <a:lstStyle>
            <a:lvl1pPr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6900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b" anchorCtr="0" compatLnSpc="1">
            <a:prstTxWarp prst="textNoShape">
              <a:avLst/>
            </a:prstTxWarp>
          </a:bodyPr>
          <a:lstStyle>
            <a:lvl1pPr algn="r" defTabSz="914283" eaLnBrk="1" hangingPunct="1">
              <a:defRPr sz="1200"/>
            </a:lvl1pPr>
          </a:lstStyle>
          <a:p>
            <a:pPr>
              <a:defRPr/>
            </a:pPr>
            <a:fld id="{126F4CC4-166D-45B9-8F86-CF1AAC1A8D18}" type="slidenum">
              <a:rPr lang="de-DE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589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C923207A-20B8-47EF-9649-C52D752BA8F7}" type="slidenum">
              <a:rPr lang="de-DE" sz="1200" smtClean="0">
                <a:cs typeface="Arial" charset="0"/>
              </a:rPr>
              <a:pPr/>
              <a:t>1</a:t>
            </a:fld>
            <a:endParaRPr lang="en-GB" sz="1200" smtClean="0">
              <a:cs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39189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4CE89B0A-4C19-489D-9CF2-17514798EA4B}" type="slidenum">
              <a:rPr lang="de-DE" altLang="de-DE" sz="1200" smtClean="0"/>
              <a:pPr/>
              <a:t>10</a:t>
            </a:fld>
            <a:endParaRPr lang="en-GB" altLang="de-DE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51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D14DEA71-F0E6-4886-B0C5-1DD9E7C4CFB1}" type="slidenum">
              <a:rPr lang="de-DE" altLang="de-DE" sz="1200" smtClean="0"/>
              <a:pPr/>
              <a:t>11</a:t>
            </a:fld>
            <a:endParaRPr lang="en-GB" altLang="de-DE" sz="12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50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6837A637-5442-492B-B42C-605BAEAEABDF}" type="slidenum">
              <a:rPr lang="de-DE" altLang="de-DE" sz="1200" smtClean="0"/>
              <a:pPr/>
              <a:t>12</a:t>
            </a:fld>
            <a:endParaRPr lang="en-GB" altLang="de-DE" sz="12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>
              <a:buFont typeface="Wingdings" panose="05000000000000000000" pitchFamily="2" charset="2"/>
              <a:buNone/>
            </a:pPr>
            <a:endParaRPr lang="de-DE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387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4F7BDE06-BD05-43E6-90F1-363D00406E0C}" type="slidenum">
              <a:rPr lang="de-DE" sz="1200" smtClean="0"/>
              <a:pPr/>
              <a:t>13</a:t>
            </a:fld>
            <a:endParaRPr lang="en-GB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94407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endParaRPr lang="de-DE" altLang="de-DE" dirty="0" smtClean="0"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F4CC4-166D-45B9-8F86-CF1AAC1A8D18}" type="slidenum">
              <a:rPr lang="de-DE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1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F67CFA8F-2429-4324-A025-8BE8143D0029}" type="slidenum">
              <a:rPr lang="de-DE" sz="1200" smtClean="0">
                <a:cs typeface="Arial" charset="0"/>
              </a:rPr>
              <a:pPr/>
              <a:t>3</a:t>
            </a:fld>
            <a:endParaRPr lang="en-GB" sz="1200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714375"/>
            <a:ext cx="4935537" cy="37020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90819"/>
            <a:ext cx="5600700" cy="5041325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455548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BC5AECFC-F581-41FC-A807-3234CC45971F}" type="slidenum">
              <a:rPr lang="de-DE" sz="1200" smtClean="0"/>
              <a:pPr/>
              <a:t>4</a:t>
            </a:fld>
            <a:endParaRPr lang="en-GB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>
              <a:buFont typeface="Wingdings" pitchFamily="2" charset="2"/>
              <a:buNone/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79137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174C03DE-0DC2-42E7-80E3-81C8F5DFE3E1}" type="slidenum">
              <a:rPr lang="de-DE" sz="1200" smtClean="0">
                <a:cs typeface="Arial" charset="0"/>
              </a:rPr>
              <a:pPr/>
              <a:t>5</a:t>
            </a:fld>
            <a:endParaRPr lang="en-GB" sz="1200" smtClean="0"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17550"/>
            <a:ext cx="4962525" cy="37226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600700" cy="5068887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97311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174C03DE-0DC2-42E7-80E3-81C8F5DFE3E1}" type="slidenum">
              <a:rPr lang="de-DE" sz="1200" smtClean="0">
                <a:cs typeface="Arial" charset="0"/>
              </a:rPr>
              <a:pPr/>
              <a:t>6</a:t>
            </a:fld>
            <a:endParaRPr lang="en-GB" sz="1200" smtClean="0"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17550"/>
            <a:ext cx="4962525" cy="37226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600700" cy="5068887"/>
          </a:xfrm>
          <a:noFill/>
        </p:spPr>
        <p:txBody>
          <a:bodyPr/>
          <a:lstStyle/>
          <a:p>
            <a:pPr eaLnBrk="1" hangingPunct="1">
              <a:spcAft>
                <a:spcPct val="50000"/>
              </a:spcAft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3673448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F4CC4-166D-45B9-8F86-CF1AAC1A8D18}" type="slidenum">
              <a:rPr lang="de-DE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007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36E75D18-7A8D-4BA0-9052-02F8E1720278}" type="slidenum">
              <a:rPr lang="de-DE" altLang="de-DE" sz="1200" smtClean="0"/>
              <a:pPr/>
              <a:t>8</a:t>
            </a:fld>
            <a:endParaRPr lang="en-GB" altLang="de-DE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098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AE9F6564-882A-4FDD-9AF4-34FF4A5E2A57}" type="slidenum">
              <a:rPr lang="de-DE" altLang="de-DE" sz="1200" smtClean="0"/>
              <a:pPr/>
              <a:t>9</a:t>
            </a:fld>
            <a:endParaRPr lang="en-GB" altLang="de-DE" sz="120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 smtClean="0">
              <a:latin typeface="Arial" panose="020B0604020202020204" pitchFamily="34" charset="0"/>
            </a:endParaRPr>
          </a:p>
          <a:p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3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412"/>
            <a:ext cx="9144000" cy="645333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8313" y="2492896"/>
            <a:ext cx="8424862" cy="1470025"/>
          </a:xfrm>
        </p:spPr>
        <p:txBody>
          <a:bodyPr/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8313" y="4221088"/>
            <a:ext cx="8424862" cy="172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7B1D1-BBC8-491C-B19D-58E9C54C48FE}" type="slidenum">
              <a:rPr lang="en-GB" smtClean="0"/>
              <a:t>‹Nr.›</a:t>
            </a:fld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0819" cy="127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35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199" y="2276873"/>
            <a:ext cx="8435975" cy="396044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9AAD8-97CC-4B62-A7C7-1A0BD6E36D43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398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35080" y="2276475"/>
            <a:ext cx="2057400" cy="38496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2276475"/>
            <a:ext cx="6263927" cy="38496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F3157-6A27-41D0-B263-707BAA2A8A42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2420939"/>
            <a:ext cx="8435975" cy="381637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72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9211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242093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133E0-D70F-48E2-8BBD-154F56E577C2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17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1040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8480" y="2420938"/>
            <a:ext cx="41040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36A94-F053-47DF-AAA7-36C92E77B67F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018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410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923032"/>
            <a:ext cx="4104000" cy="3314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89041" y="2276872"/>
            <a:ext cx="4103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89041" y="2923032"/>
            <a:ext cx="4103439" cy="3314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D7E64-417F-4A28-8A64-86FAD02FEDA5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F4536-70CA-4A2A-A642-F5EEF5F5DC8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35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2689B-674D-4255-A726-C964B2373D6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64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20938"/>
            <a:ext cx="3008313" cy="6480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49" y="2420938"/>
            <a:ext cx="5318125" cy="3705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3296" y="3068960"/>
            <a:ext cx="3008313" cy="30572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6943F-75FB-4086-BFDB-D35252BC789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32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4865712"/>
            <a:ext cx="5010944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67744" y="1981943"/>
            <a:ext cx="5010944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4" y="5432450"/>
            <a:ext cx="5010944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D8173-D042-4D68-9C7A-29AF91D1DDA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7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800"/>
            <a:ext cx="9144000" cy="64389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99" y="2420888"/>
            <a:ext cx="8435975" cy="3776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44000"/>
            <a:ext cx="151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1720" y="6444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56376" y="6444000"/>
            <a:ext cx="93610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0CFBAF-772C-415D-832B-20966141FC6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27784" y="155319"/>
            <a:ext cx="6265415" cy="1143000"/>
          </a:xfrm>
          <a:prstGeom prst="rect">
            <a:avLst/>
          </a:prstGeom>
        </p:spPr>
        <p:txBody>
          <a:bodyPr vert="horz" lIns="91440" tIns="0" rIns="0" bIns="0" rtlCol="0" anchor="t" anchorCtr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0819" cy="127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2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382588" algn="l" defTabSz="914400" rtl="0" eaLnBrk="1" latinLnBrk="0" hangingPunct="1">
        <a:spcBef>
          <a:spcPct val="20000"/>
        </a:spcBef>
        <a:buClr>
          <a:schemeClr val="accent1"/>
        </a:buClr>
        <a:buFont typeface="Calibri" panose="020F0502020204030204" pitchFamily="34" charset="0"/>
        <a:buChar char="‒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500" indent="-360363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6200" indent="-266700" algn="l" defTabSz="914400" rtl="0" eaLnBrk="1" latinLnBrk="0" hangingPunct="1">
        <a:spcBef>
          <a:spcPct val="20000"/>
        </a:spcBef>
        <a:buClr>
          <a:schemeClr val="accent1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358775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as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3700" y="2868613"/>
            <a:ext cx="8280400" cy="1447800"/>
          </a:xfrm>
        </p:spPr>
        <p:txBody>
          <a:bodyPr/>
          <a:lstStyle/>
          <a:p>
            <a:r>
              <a:rPr lang="en-GB" sz="3600" dirty="0" smtClean="0"/>
              <a:t>Integration of Young People into the Labour Market  </a:t>
            </a:r>
            <a:r>
              <a:rPr dirty="0"/>
              <a:t/>
            </a:r>
            <a:br>
              <a:rPr dirty="0"/>
            </a:br>
            <a:r>
              <a:rPr lang="en-GB" sz="3600" dirty="0" smtClean="0"/>
              <a:t> </a:t>
            </a:r>
            <a:endParaRPr lang="en-GB" sz="2800" dirty="0" smtClean="0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3700" y="5346441"/>
            <a:ext cx="8280400" cy="1212978"/>
          </a:xfrm>
        </p:spPr>
        <p:txBody>
          <a:bodyPr/>
          <a:lstStyle/>
          <a:p>
            <a:r>
              <a:rPr lang="en-GB" sz="2000" dirty="0" smtClean="0"/>
              <a:t>Conference “Youth Guarantee – State of Play”</a:t>
            </a:r>
          </a:p>
          <a:p>
            <a:r>
              <a:rPr lang="en-GB" sz="2000" dirty="0" smtClean="0"/>
              <a:t>Sofia May 2017</a:t>
            </a:r>
            <a:endParaRPr lang="en-GB" sz="2000" dirty="0"/>
          </a:p>
          <a:p>
            <a:r>
              <a:rPr lang="en-GB" sz="2000" dirty="0" smtClean="0"/>
              <a:t>Gesa Lüß</a:t>
            </a:r>
            <a:endParaRPr lang="en-GB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202" y="3592513"/>
            <a:ext cx="2553077" cy="26558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504826" y="1747069"/>
            <a:ext cx="8099425" cy="494333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noAutofit/>
          </a:bodyPr>
          <a:lstStyle/>
          <a:p>
            <a:pPr marL="0" indent="0">
              <a:buNone/>
            </a:pPr>
            <a:r>
              <a:rPr lang="de-DE" altLang="de-DE" sz="2400" b="1" u="sng" dirty="0"/>
              <a:t>Voluntary</a:t>
            </a:r>
            <a:r>
              <a:rPr dirty="0" smtClean="0"/>
              <a:t> </a:t>
            </a:r>
            <a:r>
              <a:rPr lang="de-DE" altLang="de-DE" sz="2400" b="1" u="sng" dirty="0"/>
              <a:t>commitments</a:t>
            </a:r>
            <a:r>
              <a:rPr dirty="0" smtClean="0"/>
              <a:t> </a:t>
            </a:r>
            <a:r>
              <a:rPr lang="de-DE" altLang="de-DE" sz="2400" b="1" u="sng" dirty="0" smtClean="0"/>
              <a:t>of</a:t>
            </a:r>
            <a:r>
              <a:rPr dirty="0" smtClean="0"/>
              <a:t> </a:t>
            </a:r>
            <a:r>
              <a:rPr lang="de-DE" altLang="de-DE" sz="2400" b="1" u="sng" dirty="0"/>
              <a:t>alliance</a:t>
            </a:r>
            <a:r>
              <a:rPr dirty="0" smtClean="0"/>
              <a:t> </a:t>
            </a:r>
            <a:r>
              <a:rPr lang="de-DE" altLang="de-DE" sz="2400" b="1" u="sng" dirty="0" smtClean="0"/>
              <a:t>partners</a:t>
            </a:r>
            <a:r>
              <a:rPr dirty="0" smtClean="0"/>
              <a:t> </a:t>
            </a:r>
            <a:r>
              <a:rPr lang="de-DE" altLang="de-DE" sz="2400" b="1" u="sng" dirty="0" smtClean="0"/>
              <a:t>to</a:t>
            </a:r>
            <a:r>
              <a:rPr dirty="0" smtClean="0"/>
              <a:t> </a:t>
            </a:r>
            <a:r>
              <a:rPr lang="de-DE" altLang="de-DE" sz="2400" b="1" u="sng" dirty="0"/>
              <a:t>make</a:t>
            </a:r>
            <a:r>
              <a:rPr dirty="0" smtClean="0"/>
              <a:t> </a:t>
            </a:r>
            <a:r>
              <a:rPr lang="de-DE" altLang="de-DE" sz="2400" b="1" u="sng" dirty="0"/>
              <a:t>specific</a:t>
            </a:r>
            <a:r>
              <a:rPr dirty="0" smtClean="0"/>
              <a:t> </a:t>
            </a:r>
            <a:r>
              <a:rPr lang="de-DE" altLang="de-DE" sz="2400" b="1" u="sng" dirty="0"/>
              <a:t>contributions, e.g. </a:t>
            </a:r>
            <a:endParaRPr lang="en-GB" altLang="de-DE" sz="2400" b="1" u="sng" dirty="0" smtClean="0"/>
          </a:p>
          <a:p>
            <a:pPr marL="0" lvl="0" indent="0">
              <a:spcBef>
                <a:spcPts val="600"/>
              </a:spcBef>
              <a:spcAft>
                <a:spcPts val="625"/>
              </a:spcAft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sz="2000" u="sng" dirty="0" smtClean="0"/>
              <a:t>Federal government</a:t>
            </a:r>
            <a:endParaRPr lang="en-GB" sz="2000" u="sng" dirty="0" smtClean="0"/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solidFill>
                  <a:srgbClr val="000000"/>
                </a:solidFill>
              </a:rPr>
              <a:t>Funding of assisted training; up to 10,000 places in 2015/2016;</a:t>
            </a:r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sz="2000" dirty="0"/>
              <a:t>Funding of career entry support for pupils starting the </a:t>
            </a:r>
            <a:r>
              <a:rPr lang="en-US" sz="2000"/>
              <a:t>programme </a:t>
            </a:r>
            <a:r>
              <a:rPr lang="en-US" sz="2000" smtClean="0"/>
              <a:t>until </a:t>
            </a:r>
            <a:r>
              <a:rPr lang="en-US" sz="2000" dirty="0"/>
              <a:t>2018/2019;</a:t>
            </a:r>
            <a:endParaRPr lang="en-GB" altLang="de-DE" sz="2000" dirty="0" smtClean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25"/>
              </a:spcAft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2000" u="sng" dirty="0" smtClean="0">
                <a:solidFill>
                  <a:srgbClr val="000000"/>
                </a:solidFill>
              </a:rPr>
              <a:t>Companies</a:t>
            </a:r>
            <a:endParaRPr lang="en-GB" altLang="de-DE" sz="2000" dirty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Compared with the 2014 figure, provision of 20,000 additional training places in 2015 with the aim to keep up this level in subsequent years as well;  </a:t>
            </a:r>
          </a:p>
          <a:p>
            <a:pPr marL="601663" lvl="1" indent="-285750">
              <a:spcBef>
                <a:spcPts val="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Each young </a:t>
            </a:r>
            <a:r>
              <a:rPr lang="en-US" altLang="de-DE" sz="2000">
                <a:solidFill>
                  <a:srgbClr val="000000"/>
                </a:solidFill>
              </a:rPr>
              <a:t>person </a:t>
            </a:r>
            <a:r>
              <a:rPr lang="en-US" altLang="de-DE" sz="2000" smtClean="0">
                <a:solidFill>
                  <a:srgbClr val="000000"/>
                </a:solidFill>
              </a:rPr>
              <a:t>who is willing </a:t>
            </a:r>
            <a:r>
              <a:rPr lang="en-US" altLang="de-DE" sz="2000" dirty="0">
                <a:solidFill>
                  <a:srgbClr val="000000"/>
                </a:solidFill>
              </a:rPr>
              <a:t>to start dual training and has not found a training place until 30 September will be </a:t>
            </a:r>
            <a:r>
              <a:rPr lang="en-US" altLang="de-DE" sz="2000">
                <a:solidFill>
                  <a:srgbClr val="000000"/>
                </a:solidFill>
              </a:rPr>
              <a:t>offered </a:t>
            </a:r>
            <a:r>
              <a:rPr lang="en-US" altLang="de-DE" sz="2000" smtClean="0">
                <a:solidFill>
                  <a:srgbClr val="000000"/>
                </a:solidFill>
              </a:rPr>
              <a:t>three in-company </a:t>
            </a:r>
            <a:r>
              <a:rPr lang="en-US" altLang="de-DE" sz="2000" dirty="0">
                <a:solidFill>
                  <a:srgbClr val="000000"/>
                </a:solidFill>
              </a:rPr>
              <a:t>training </a:t>
            </a:r>
            <a:r>
              <a:rPr lang="en-US" altLang="de-DE" sz="2000">
                <a:solidFill>
                  <a:srgbClr val="000000"/>
                </a:solidFill>
              </a:rPr>
              <a:t>places</a:t>
            </a:r>
            <a:r>
              <a:rPr lang="en-US" altLang="de-DE" sz="2000" smtClean="0">
                <a:solidFill>
                  <a:srgbClr val="000000"/>
                </a:solidFill>
              </a:rPr>
              <a:t>.</a:t>
            </a:r>
            <a:endParaRPr lang="en-GB" altLang="de-DE" sz="2000" dirty="0"/>
          </a:p>
        </p:txBody>
      </p:sp>
      <p:sp>
        <p:nvSpPr>
          <p:cNvPr id="3993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AA8B2B08-7E8A-42FF-8C4E-5E8BFD65D481}" type="slidenum">
              <a:rPr lang="de-DE" altLang="de-DE" sz="1200" smtClean="0"/>
              <a:pPr/>
              <a:t>10</a:t>
            </a:fld>
            <a:endParaRPr lang="en-GB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Alliance for </a:t>
            </a:r>
            <a:r>
              <a:rPr sz="2000" smtClean="0"/>
              <a:t>Initial</a:t>
            </a:r>
            <a:r>
              <a:rPr lang="de-DE" sz="2000" smtClean="0"/>
              <a:t> </a:t>
            </a:r>
            <a:r>
              <a:rPr sz="2000" smtClean="0"/>
              <a:t>and Further Training</a:t>
            </a:r>
            <a:endParaRPr lang="en-GB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8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451080" y="1803737"/>
            <a:ext cx="8099425" cy="46402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normAutofit fontScale="92500"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altLang="de-DE" sz="2400" b="1" u="sng" dirty="0" smtClean="0"/>
              <a:t>Further examples of voluntary commitments of the alliance partners</a:t>
            </a:r>
          </a:p>
          <a:p>
            <a:pPr marL="0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2000" u="sng" dirty="0" smtClean="0">
                <a:solidFill>
                  <a:srgbClr val="000000"/>
                </a:solidFill>
              </a:rPr>
              <a:t>Trade unions</a:t>
            </a:r>
            <a:endParaRPr lang="en-GB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Development of quality standards for internships of pupils during professional orientation (together with companies and federal states);</a:t>
            </a: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smtClean="0">
                <a:solidFill>
                  <a:srgbClr val="000000"/>
                </a:solidFill>
              </a:rPr>
              <a:t>support </a:t>
            </a:r>
            <a:r>
              <a:rPr lang="en-US" altLang="de-DE" sz="2000" dirty="0">
                <a:solidFill>
                  <a:srgbClr val="000000"/>
                </a:solidFill>
              </a:rPr>
              <a:t>of measures for further practice-oriented training in the framework of the ESF social </a:t>
            </a:r>
            <a:r>
              <a:rPr lang="en-US" altLang="de-DE" sz="2000">
                <a:solidFill>
                  <a:srgbClr val="000000"/>
                </a:solidFill>
              </a:rPr>
              <a:t>partners guideline </a:t>
            </a:r>
            <a:r>
              <a:rPr lang="en-US" altLang="de-DE" sz="2000" smtClean="0">
                <a:solidFill>
                  <a:srgbClr val="000000"/>
                </a:solidFill>
              </a:rPr>
              <a:t>(in </a:t>
            </a:r>
            <a:r>
              <a:rPr lang="en-US" altLang="de-DE" sz="2000">
                <a:solidFill>
                  <a:srgbClr val="000000"/>
                </a:solidFill>
              </a:rPr>
              <a:t>cooperation with trade and industry and the federal </a:t>
            </a:r>
            <a:r>
              <a:rPr lang="en-US" altLang="de-DE" sz="2000" smtClean="0">
                <a:solidFill>
                  <a:srgbClr val="000000"/>
                </a:solidFill>
              </a:rPr>
              <a:t>government)</a:t>
            </a:r>
            <a:endParaRPr lang="en-US" altLang="de-DE" sz="2000" dirty="0">
              <a:solidFill>
                <a:srgbClr val="000000"/>
              </a:solidFill>
            </a:endParaRPr>
          </a:p>
          <a:p>
            <a:pPr marL="0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2000" u="sng" dirty="0">
                <a:solidFill>
                  <a:srgbClr val="000000"/>
                </a:solidFill>
              </a:rPr>
              <a:t>Federal States – „</a:t>
            </a:r>
            <a:r>
              <a:rPr lang="de-DE" altLang="de-DE" sz="2000" u="sng">
                <a:solidFill>
                  <a:srgbClr val="000000"/>
                </a:solidFill>
              </a:rPr>
              <a:t>Länder</a:t>
            </a:r>
            <a:r>
              <a:rPr lang="de-DE" altLang="de-DE" sz="2000" u="sng" smtClean="0">
                <a:solidFill>
                  <a:srgbClr val="000000"/>
                </a:solidFill>
              </a:rPr>
              <a:t>“ </a:t>
            </a:r>
            <a:endParaRPr lang="en-GB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solidFill>
                  <a:srgbClr val="000000"/>
                </a:solidFill>
              </a:rPr>
              <a:t>Develop a coherent framework for professional orientation </a:t>
            </a:r>
            <a:r>
              <a:rPr lang="en-US" altLang="de-DE" sz="2000" smtClean="0">
                <a:solidFill>
                  <a:srgbClr val="000000"/>
                </a:solidFill>
              </a:rPr>
              <a:t>and for </a:t>
            </a:r>
            <a:r>
              <a:rPr lang="en-US" altLang="de-DE" sz="2000" dirty="0" smtClean="0">
                <a:solidFill>
                  <a:srgbClr val="000000"/>
                </a:solidFill>
              </a:rPr>
              <a:t>the transition from school to </a:t>
            </a:r>
            <a:r>
              <a:rPr lang="en-US" altLang="de-DE" sz="2000" smtClean="0">
                <a:solidFill>
                  <a:srgbClr val="000000"/>
                </a:solidFill>
              </a:rPr>
              <a:t>work (together </a:t>
            </a:r>
            <a:r>
              <a:rPr lang="en-US" altLang="de-DE" sz="2000" dirty="0" smtClean="0">
                <a:solidFill>
                  <a:srgbClr val="000000"/>
                </a:solidFill>
              </a:rPr>
              <a:t>with the </a:t>
            </a:r>
            <a:r>
              <a:rPr lang="en-US" altLang="de-DE" sz="2000" smtClean="0">
                <a:solidFill>
                  <a:srgbClr val="000000"/>
                </a:solidFill>
              </a:rPr>
              <a:t>federal government);  </a:t>
            </a:r>
            <a:endParaRPr lang="en-US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Collaborate with the Federal Employment Agency in ensuring effective promotion of the dual system during professional orientation at secondary schools. </a:t>
            </a:r>
            <a:endParaRPr lang="en-GB" altLang="de-DE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1987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99978584-C8DA-4619-8026-8E1A2EBB00E3}" type="slidenum">
              <a:rPr lang="de-DE" altLang="de-DE" sz="1200" smtClean="0"/>
              <a:pPr/>
              <a:t>11</a:t>
            </a:fld>
            <a:endParaRPr lang="en-GB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Alliance for </a:t>
            </a:r>
            <a:r>
              <a:rPr sz="2000" smtClean="0"/>
              <a:t>Initial</a:t>
            </a:r>
            <a:r>
              <a:rPr lang="de-DE" sz="2000" smtClean="0"/>
              <a:t> </a:t>
            </a:r>
            <a:r>
              <a:rPr sz="2000" smtClean="0"/>
              <a:t>and Further Training</a:t>
            </a:r>
            <a:endParaRPr lang="en-GB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41300" y="1720850"/>
            <a:ext cx="8689975" cy="4984750"/>
          </a:xfrm>
        </p:spPr>
        <p:txBody>
          <a:bodyPr rtlCol="0">
            <a:normAutofit fontScale="775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err="1" smtClean="0"/>
              <a:t>Starting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point</a:t>
            </a:r>
            <a:r>
              <a:rPr lang="de-DE" altLang="de-DE" dirty="0" smtClean="0"/>
              <a:t>: </a:t>
            </a:r>
            <a:r>
              <a:rPr lang="de-DE" altLang="de-DE" dirty="0" err="1"/>
              <a:t>t</a:t>
            </a:r>
            <a:r>
              <a:rPr lang="de-DE" altLang="de-DE" dirty="0" err="1" smtClean="0"/>
              <a:t>ransition</a:t>
            </a:r>
            <a:r>
              <a:rPr lang="de-DE" altLang="de-DE" dirty="0" smtClean="0"/>
              <a:t> from school to work naturally includes some interfaces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Various stakeholders come together "on site": 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school, youth services, labour market policy programmes etc. with different stakeholders and respective entities: municipalities, federal states, Federal Employment Agency, job centres, etc.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/>
              <a:t>d</a:t>
            </a:r>
            <a:r>
              <a:rPr lang="de-DE" altLang="de-DE" dirty="0" smtClean="0"/>
              <a:t>ifferent statutory requirements apply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Agencies for youth employment: </a:t>
            </a:r>
            <a:r>
              <a:rPr lang="de-DE" altLang="de-DE" dirty="0" err="1" smtClean="0"/>
              <a:t>collective</a:t>
            </a:r>
            <a:r>
              <a:rPr lang="de-DE" altLang="de-DE" dirty="0" smtClean="0"/>
              <a:t> term for different regional models for concrete cooperation </a:t>
            </a:r>
            <a:r>
              <a:rPr lang="de-DE" altLang="de-DE" smtClean="0"/>
              <a:t>on site</a:t>
            </a:r>
            <a:endParaRPr lang="de-DE" altLang="de-DE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Ideally: one-stop-government</a:t>
            </a:r>
            <a:endParaRPr lang="en-GB" altLang="de-DE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Main objectives: 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The purpose of coordinated cooperation is to achieve added value for young people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Fewer young people are to be lost at the transition from school to work</a:t>
            </a:r>
          </a:p>
        </p:txBody>
      </p:sp>
      <p:sp>
        <p:nvSpPr>
          <p:cNvPr id="4403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ED119662-0969-4161-8DA6-68C7C61333F9}" type="slidenum">
              <a:rPr lang="de-DE" altLang="de-DE" sz="1200" smtClean="0"/>
              <a:pPr/>
              <a:t>12</a:t>
            </a:fld>
            <a:endParaRPr lang="en-GB" altLang="de-DE" sz="1200" smtClean="0"/>
          </a:p>
        </p:txBody>
      </p:sp>
      <p:sp>
        <p:nvSpPr>
          <p:cNvPr id="3" name="Textfeld 2"/>
          <p:cNvSpPr txBox="1"/>
          <p:nvPr/>
        </p:nvSpPr>
        <p:spPr>
          <a:xfrm>
            <a:off x="3083169" y="371475"/>
            <a:ext cx="58481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e-DE" sz="3200" b="1" dirty="0" smtClean="0">
                <a:solidFill>
                  <a:schemeClr val="accent1"/>
                </a:solidFill>
                <a:latin typeface="+mj-lt"/>
              </a:rPr>
              <a:t>Agencies for youth employment</a:t>
            </a:r>
            <a:endParaRPr lang="en-GB" sz="3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80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   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dirty="0" smtClean="0"/>
              <a:t>Thank you!</a:t>
            </a:r>
          </a:p>
          <a:p>
            <a:pPr algn="ctr" eaLnBrk="1" hangingPunct="1">
              <a:buFont typeface="Wingdings" pitchFamily="2" charset="2"/>
              <a:buNone/>
            </a:pPr>
            <a:endParaRPr lang="en-GB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GB" smtClean="0">
                <a:hlinkClick r:id="rId3"/>
              </a:rPr>
              <a:t>www.bmas.de</a:t>
            </a:r>
            <a:r>
              <a:rPr dirty="0" smtClean="0"/>
              <a:t> </a:t>
            </a:r>
          </a:p>
        </p:txBody>
      </p:sp>
      <p:sp>
        <p:nvSpPr>
          <p:cNvPr id="23554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D5091753-7E81-4345-BFFD-86F0DE6C9EC3}" type="slidenum">
              <a:rPr lang="de-DE" sz="1200" smtClean="0"/>
              <a:pPr/>
              <a:t>13</a:t>
            </a:fld>
            <a:endParaRPr lang="en-GB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407298" y="308057"/>
            <a:ext cx="5850877" cy="785230"/>
          </a:xfrm>
          <a:prstGeom prst="rect">
            <a:avLst/>
          </a:prstGeom>
        </p:spPr>
        <p:txBody>
          <a:bodyPr vert="horz" lIns="91440" tIns="0" rIns="0" bIns="0" rtlCol="0" anchor="t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800" dirty="0" smtClean="0"/>
              <a:t>Unemployment rate, persons</a:t>
            </a:r>
            <a:r>
              <a:rPr dirty="0" smtClean="0"/>
              <a:t> </a:t>
            </a:r>
            <a:r>
              <a:rPr lang="de-DE" altLang="de-DE" sz="2800" dirty="0" smtClean="0"/>
              <a:t>under 25 Comparison EU and Germany</a:t>
            </a:r>
          </a:p>
        </p:txBody>
      </p:sp>
      <p:sp>
        <p:nvSpPr>
          <p:cNvPr id="7" name="Rechteck 9"/>
          <p:cNvSpPr>
            <a:spLocks noGrp="1" noChangeArrowheads="1"/>
          </p:cNvSpPr>
          <p:nvPr>
            <p:ph idx="1"/>
          </p:nvPr>
        </p:nvSpPr>
        <p:spPr bwMode="auto">
          <a:xfrm>
            <a:off x="457199" y="2420939"/>
            <a:ext cx="8435975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algn="r"/>
            <a:endParaRPr lang="en-GB" altLang="de-DE" sz="1000" dirty="0">
              <a:solidFill>
                <a:srgbClr val="000000"/>
              </a:solidFill>
            </a:endParaRPr>
          </a:p>
          <a:p>
            <a:pPr algn="r"/>
            <a:endParaRPr lang="en-GB" altLang="de-DE" sz="1000" dirty="0" smtClean="0">
              <a:solidFill>
                <a:srgbClr val="000000"/>
              </a:solidFill>
            </a:endParaRPr>
          </a:p>
          <a:p>
            <a:pPr marL="0" indent="0" algn="r">
              <a:buNone/>
            </a:pPr>
            <a:r>
              <a:rPr lang="de-DE" altLang="de-DE" sz="1000" dirty="0" smtClean="0">
                <a:solidFill>
                  <a:srgbClr val="000000"/>
                </a:solidFill>
              </a:rPr>
              <a:t>Source: Eurostat</a:t>
            </a:r>
            <a:endParaRPr lang="en-GB" altLang="de-DE" sz="1000" dirty="0">
              <a:solidFill>
                <a:srgbClr val="000000"/>
              </a:solidFill>
            </a:endParaRPr>
          </a:p>
        </p:txBody>
      </p:sp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053729"/>
              </p:ext>
            </p:extLst>
          </p:nvPr>
        </p:nvGraphicFramePr>
        <p:xfrm>
          <a:off x="479425" y="1717964"/>
          <a:ext cx="8132763" cy="415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964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750193" y="384521"/>
            <a:ext cx="8142287" cy="803090"/>
          </a:xfrm>
        </p:spPr>
        <p:txBody>
          <a:bodyPr/>
          <a:lstStyle/>
          <a:p>
            <a:pPr eaLnBrk="1" hangingPunct="1"/>
            <a:r>
              <a:rPr lang="en-GB" sz="2800" smtClean="0"/>
              <a:t>Main reasons for the good situation</a:t>
            </a:r>
            <a:br>
              <a:rPr lang="en-GB" sz="2800" smtClean="0"/>
            </a:br>
            <a:r>
              <a:rPr lang="en-GB" sz="2800" smtClean="0"/>
              <a:t>of young people in the training and labour market</a:t>
            </a:r>
            <a:endParaRPr lang="en-GB" sz="2800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488192" y="2268303"/>
            <a:ext cx="8132762" cy="3923775"/>
          </a:xfrm>
        </p:spPr>
        <p:txBody>
          <a:bodyPr>
            <a:normAutofit/>
          </a:bodyPr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General economic and labour market situation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Demographic development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Dual </a:t>
            </a:r>
            <a:r>
              <a:rPr smtClean="0"/>
              <a:t>training system</a:t>
            </a:r>
            <a:endParaRPr lang="de-DE" smtClean="0"/>
          </a:p>
          <a:p>
            <a:pPr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lang="en-US"/>
              <a:t>Labour market assistance for young </a:t>
            </a:r>
            <a:r>
              <a:rPr lang="en-US" smtClean="0"/>
              <a:t>people</a:t>
            </a:r>
            <a:endParaRPr dirty="0" smtClean="0"/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lang="de-DE" smtClean="0"/>
              <a:t>Cooperation on several levels</a:t>
            </a:r>
          </a:p>
          <a:p>
            <a:pPr marL="0" indent="0" eaLnBrk="1" hangingPunct="1">
              <a:spcAft>
                <a:spcPct val="50000"/>
              </a:spcAft>
              <a:buFont typeface="Wingdings" pitchFamily="2" charset="2"/>
              <a:buNone/>
              <a:defRPr/>
            </a:pPr>
            <a:endParaRPr lang="en-GB" dirty="0" smtClean="0"/>
          </a:p>
          <a:p>
            <a:pPr eaLnBrk="1" hangingPunct="1">
              <a:spcAft>
                <a:spcPct val="50000"/>
              </a:spcAft>
              <a:defRPr/>
            </a:pPr>
            <a:endParaRPr lang="en-GB" dirty="0" smtClean="0"/>
          </a:p>
        </p:txBody>
      </p:sp>
      <p:sp>
        <p:nvSpPr>
          <p:cNvPr id="9218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8BAAE60E-146C-454C-A6E3-F62801C08006}" type="slidenum">
              <a:rPr lang="de-DE" sz="1200" smtClean="0"/>
              <a:pPr/>
              <a:t>3</a:t>
            </a:fld>
            <a:endParaRPr lang="en-GB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241300" y="1451452"/>
            <a:ext cx="8690049" cy="4890977"/>
          </a:xfrm>
        </p:spPr>
        <p:txBody>
          <a:bodyPr>
            <a:normAutofit fontScale="85000" lnSpcReduction="2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sz="2600" dirty="0" smtClean="0"/>
              <a:t>Aim: seamless transition from school to vocational training and from vocational training to employment; individual support for disadvantaged young persons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sz="2600" dirty="0" smtClean="0"/>
              <a:t>Start of targeted services and measures (vocational orientation, vocational guidance, career entry support) while they are still at school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Aim: pupils shall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start early to think about the choice of occupation,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make a realistic assessment of their chances regarding the choice of occupation and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prevent bad choices.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Counselling by the career counsellors of the employment agencies, provided in personal interviews or in career information centres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Longer-term measures of vocational orientation, e.g. during school </a:t>
            </a:r>
            <a:r>
              <a:rPr lang="en-GB" sz="2600" dirty="0" smtClean="0"/>
              <a:t>holidays</a:t>
            </a:r>
            <a:endParaRPr lang="en-GB" sz="2600" dirty="0"/>
          </a:p>
          <a:p>
            <a:pPr lvl="2">
              <a:buFontTx/>
              <a:buChar char="•"/>
            </a:pPr>
            <a:endParaRPr lang="en-GB" sz="2400" dirty="0" smtClean="0"/>
          </a:p>
        </p:txBody>
      </p:sp>
      <p:sp>
        <p:nvSpPr>
          <p:cNvPr id="1638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02BD32B1-E95F-465E-B76D-C0F62FA0CC77}" type="slidenum">
              <a:rPr lang="de-DE" sz="1200" smtClean="0"/>
              <a:pPr/>
              <a:t>4</a:t>
            </a:fld>
            <a:endParaRPr lang="en-GB" sz="1200" smtClean="0"/>
          </a:p>
        </p:txBody>
      </p:sp>
      <p:sp>
        <p:nvSpPr>
          <p:cNvPr id="3" name="Textfeld 2"/>
          <p:cNvSpPr txBox="1"/>
          <p:nvPr/>
        </p:nvSpPr>
        <p:spPr>
          <a:xfrm>
            <a:off x="2783962" y="272663"/>
            <a:ext cx="61085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 smtClean="0">
                <a:solidFill>
                  <a:schemeClr val="accent1"/>
                </a:solidFill>
                <a:latin typeface="+mj-lt"/>
              </a:rPr>
              <a:t>Labour market assistance </a:t>
            </a:r>
            <a:r>
              <a:t/>
            </a:r>
            <a:br/>
            <a:r>
              <a:rPr lang="en-GB" sz="3200" b="1" dirty="0" smtClean="0">
                <a:solidFill>
                  <a:schemeClr val="accent1"/>
                </a:solidFill>
                <a:latin typeface="+mj-lt"/>
              </a:rPr>
              <a:t>for young people</a:t>
            </a:r>
            <a:endParaRPr lang="en-GB" sz="32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780521" y="616852"/>
            <a:ext cx="5796741" cy="596128"/>
          </a:xfrm>
        </p:spPr>
        <p:txBody>
          <a:bodyPr/>
          <a:lstStyle/>
          <a:p>
            <a:pPr eaLnBrk="1" hangingPunct="1"/>
            <a:r>
              <a:rPr dirty="0" smtClean="0"/>
              <a:t>Career entry support programme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44500" y="1585912"/>
            <a:ext cx="8132763" cy="4382053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Individual and continuous assistance for young people having problems with the transition from school to training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One coach in charge of not more than 20 young people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General duration 2,5 years, beginning two years before the completion of school education 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In particular, the programme supports young people 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in attaining a school-leaving qualification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in reaching training entry maturity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with regard to vocational orientation and choice of occupation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in searching a training place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in stabilizing the training relationship</a:t>
            </a:r>
          </a:p>
          <a:p>
            <a:pPr lvl="3" eaLnBrk="1" hangingPunct="1">
              <a:spcAft>
                <a:spcPct val="50000"/>
              </a:spcAft>
            </a:pPr>
            <a:endParaRPr lang="en-GB" sz="800" dirty="0" smtClean="0"/>
          </a:p>
        </p:txBody>
      </p:sp>
      <p:sp>
        <p:nvSpPr>
          <p:cNvPr id="2150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D129326-52B0-4BA6-A496-591B391BCCB0}" type="slidenum">
              <a:rPr lang="de-DE" sz="1200" smtClean="0"/>
              <a:pPr/>
              <a:t>5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0876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861249" y="454771"/>
            <a:ext cx="3698243" cy="487362"/>
          </a:xfrm>
        </p:spPr>
        <p:txBody>
          <a:bodyPr/>
          <a:lstStyle/>
          <a:p>
            <a:pPr eaLnBrk="1" hangingPunct="1"/>
            <a:r>
              <a:rPr dirty="0" smtClean="0"/>
              <a:t>Introductory training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26729" y="1428749"/>
            <a:ext cx="8132763" cy="4905375"/>
          </a:xfrm>
        </p:spPr>
        <p:txBody>
          <a:bodyPr>
            <a:noAutofit/>
          </a:bodyPr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Long-term internship (duration 6 to 12 months): bridge to training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Aim: Teaching and consolidating basic information that individuals need to acquire occupational skills 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Employers receive a subsidy of up to 216 euros per month plus a lump-sum share of the total social insurance contributions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Eligible for support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registered applicants who, for individual reasons, have limited placement prospects and have not found a training place even after the national extra </a:t>
            </a:r>
            <a:r>
              <a:rPr lang="en-GB" sz="2000" smtClean="0"/>
              <a:t>placement campaigns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training seekers who do not yet have the necessary </a:t>
            </a:r>
            <a:r>
              <a:rPr lang="en-GB" sz="2000" smtClean="0"/>
              <a:t>training maturity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training seekers with learning difficulties and socially disadvantaged </a:t>
            </a:r>
            <a:r>
              <a:rPr lang="en-GB" sz="2000" smtClean="0"/>
              <a:t>training seekers.</a:t>
            </a:r>
            <a:endParaRPr lang="en-GB" sz="2000" dirty="0"/>
          </a:p>
        </p:txBody>
      </p:sp>
      <p:sp>
        <p:nvSpPr>
          <p:cNvPr id="2150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D129326-52B0-4BA6-A496-591B391BCCB0}" type="slidenum">
              <a:rPr lang="de-DE" sz="1200" smtClean="0"/>
              <a:pPr/>
              <a:t>6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97306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Inhaltsplatzhalter 1"/>
          <p:cNvSpPr>
            <a:spLocks noGrp="1"/>
          </p:cNvSpPr>
          <p:nvPr>
            <p:ph idx="1"/>
          </p:nvPr>
        </p:nvSpPr>
        <p:spPr>
          <a:xfrm>
            <a:off x="466725" y="1946031"/>
            <a:ext cx="8482013" cy="3915507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/>
              <a:t>Commitment of the federal government entered under the Alliance for Initial and Further Training; up to 10,000 places.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err="1" smtClean="0"/>
              <a:t>Aim</a:t>
            </a:r>
            <a:r>
              <a:rPr lang="de-DE" altLang="de-DE" sz="2200" dirty="0"/>
              <a:t>: successful completion of in-company vocational training.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/>
              <a:t>Target group: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 smtClean="0"/>
              <a:t>young people with learning difficulties and socially disadvantaged youths.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 err="1" smtClean="0"/>
              <a:t>young</a:t>
            </a:r>
            <a:r>
              <a:rPr lang="de-DE" altLang="de-DE" sz="2200" dirty="0" smtClean="0"/>
              <a:t> </a:t>
            </a:r>
            <a:r>
              <a:rPr lang="de-DE" altLang="de-DE" sz="2200" dirty="0" smtClean="0"/>
              <a:t>people who, due to certain circumstances, cannot start, continue or successfully complete </a:t>
            </a:r>
            <a:r>
              <a:rPr lang="de-DE" altLang="de-DE" sz="2200" dirty="0" err="1" smtClean="0"/>
              <a:t>vocational</a:t>
            </a:r>
            <a:r>
              <a:rPr lang="de-DE" altLang="de-DE" sz="2200" dirty="0" smtClean="0"/>
              <a:t> </a:t>
            </a:r>
            <a:r>
              <a:rPr lang="de-DE" altLang="de-DE" sz="2200" dirty="0" err="1" smtClean="0"/>
              <a:t>training</a:t>
            </a:r>
            <a:r>
              <a:rPr lang="de-DE" altLang="de-DE" sz="2200" dirty="0" smtClean="0"/>
              <a:t>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err="1"/>
              <a:t>Comprehensive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content</a:t>
            </a:r>
            <a:r>
              <a:rPr lang="de-DE" altLang="de-DE" sz="2200" dirty="0"/>
              <a:t>:</a:t>
            </a:r>
          </a:p>
          <a:p>
            <a:pPr marL="800100" lvl="1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/>
              <a:t>Individual and </a:t>
            </a:r>
            <a:r>
              <a:rPr lang="de-DE" altLang="de-DE" sz="2200" dirty="0" err="1"/>
              <a:t>continuous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support</a:t>
            </a:r>
            <a:r>
              <a:rPr lang="de-DE" altLang="de-DE" sz="2200" dirty="0"/>
              <a:t> of the </a:t>
            </a:r>
            <a:r>
              <a:rPr lang="de-DE" altLang="de-DE" sz="2200" dirty="0" err="1"/>
              <a:t>young</a:t>
            </a:r>
            <a:r>
              <a:rPr lang="de-DE" altLang="de-DE" sz="2200" dirty="0"/>
              <a:t> </a:t>
            </a:r>
            <a:r>
              <a:rPr lang="de-DE" altLang="de-DE" sz="2200" dirty="0" err="1"/>
              <a:t>person</a:t>
            </a:r>
            <a:r>
              <a:rPr lang="de-DE" altLang="de-DE" sz="2200" dirty="0"/>
              <a:t> and </a:t>
            </a:r>
            <a:r>
              <a:rPr lang="de-DE" altLang="de-DE" sz="2200" dirty="0" err="1"/>
              <a:t>socio-pedagogical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assistance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for</a:t>
            </a:r>
            <a:r>
              <a:rPr lang="de-DE" altLang="de-DE" sz="2200" dirty="0"/>
              <a:t> the </a:t>
            </a:r>
            <a:r>
              <a:rPr lang="de-DE" altLang="de-DE" sz="2200" dirty="0" err="1"/>
              <a:t>preparation</a:t>
            </a:r>
            <a:r>
              <a:rPr lang="de-DE" altLang="de-DE" sz="2200" dirty="0"/>
              <a:t> of (optional) and </a:t>
            </a:r>
            <a:r>
              <a:rPr lang="de-DE" altLang="de-DE" sz="2200" dirty="0" err="1"/>
              <a:t>during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vocational</a:t>
            </a:r>
            <a:r>
              <a:rPr lang="de-DE" altLang="de-DE" sz="2200" dirty="0"/>
              <a:t> </a:t>
            </a:r>
            <a:r>
              <a:rPr lang="de-DE" altLang="de-DE" sz="2200" dirty="0" err="1"/>
              <a:t>training</a:t>
            </a:r>
            <a:r>
              <a:rPr lang="de-DE" altLang="de-DE" sz="2200" dirty="0"/>
              <a:t>.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/>
              <a:t>At the same time: </a:t>
            </a:r>
            <a:r>
              <a:rPr lang="de-DE" altLang="de-DE" sz="2200" dirty="0" err="1"/>
              <a:t>support</a:t>
            </a:r>
            <a:r>
              <a:rPr lang="de-DE" altLang="de-DE" sz="2200" dirty="0"/>
              <a:t> of </a:t>
            </a:r>
            <a:r>
              <a:rPr lang="de-DE" altLang="de-DE" sz="2200" dirty="0" err="1"/>
              <a:t>companies</a:t>
            </a:r>
            <a:r>
              <a:rPr lang="de-DE" altLang="de-DE" sz="2200" dirty="0"/>
              <a:t> in </a:t>
            </a:r>
            <a:r>
              <a:rPr lang="de-DE" altLang="de-DE" sz="2200" dirty="0" err="1"/>
              <a:t>coping</a:t>
            </a:r>
            <a:r>
              <a:rPr lang="de-DE" altLang="de-DE" sz="2200" dirty="0"/>
              <a:t> </a:t>
            </a:r>
            <a:r>
              <a:rPr lang="de-DE" altLang="de-DE" sz="2200" dirty="0" err="1"/>
              <a:t>with</a:t>
            </a:r>
            <a:r>
              <a:rPr lang="de-DE" altLang="de-DE" sz="2200" dirty="0"/>
              <a:t> the administrative </a:t>
            </a:r>
            <a:r>
              <a:rPr lang="de-DE" altLang="de-DE" sz="2200" dirty="0" err="1"/>
              <a:t>tasks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associated</a:t>
            </a:r>
            <a:r>
              <a:rPr lang="de-DE" altLang="de-DE" sz="2200" dirty="0"/>
              <a:t> </a:t>
            </a:r>
            <a:r>
              <a:rPr lang="de-DE" altLang="de-DE" sz="2200" dirty="0" err="1"/>
              <a:t>with</a:t>
            </a:r>
            <a:r>
              <a:rPr lang="de-DE" altLang="de-DE" sz="2200" dirty="0"/>
              <a:t> the </a:t>
            </a:r>
            <a:r>
              <a:rPr lang="de-DE" altLang="de-DE" sz="2200" dirty="0" err="1"/>
              <a:t>preparation</a:t>
            </a:r>
            <a:r>
              <a:rPr lang="de-DE" altLang="de-DE" sz="2200" dirty="0"/>
              <a:t> of </a:t>
            </a:r>
            <a:r>
              <a:rPr lang="de-DE" altLang="de-DE" sz="2200" dirty="0" err="1"/>
              <a:t>training</a:t>
            </a:r>
            <a:r>
              <a:rPr lang="de-DE" altLang="de-DE" sz="2200" dirty="0"/>
              <a:t> and </a:t>
            </a:r>
            <a:r>
              <a:rPr lang="de-DE" altLang="de-DE" sz="2200" dirty="0" err="1"/>
              <a:t>during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vocational</a:t>
            </a:r>
            <a:r>
              <a:rPr lang="de-DE" altLang="de-DE" sz="2200" dirty="0"/>
              <a:t> </a:t>
            </a:r>
            <a:r>
              <a:rPr lang="de-DE" altLang="de-DE" sz="2200" dirty="0" err="1"/>
              <a:t>training</a:t>
            </a:r>
            <a:r>
              <a:rPr lang="de-DE" altLang="de-DE" sz="2200" dirty="0"/>
              <a:t>.</a:t>
            </a:r>
          </a:p>
          <a:p>
            <a:pPr marL="457200" lvl="1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None/>
            </a:pPr>
            <a:endParaRPr lang="de-DE" altLang="de-DE" sz="2200" dirty="0" smtClean="0"/>
          </a:p>
        </p:txBody>
      </p:sp>
      <p:sp>
        <p:nvSpPr>
          <p:cNvPr id="56323" name="Titel 2"/>
          <p:cNvSpPr>
            <a:spLocks noGrp="1"/>
          </p:cNvSpPr>
          <p:nvPr>
            <p:ph type="title"/>
          </p:nvPr>
        </p:nvSpPr>
        <p:spPr>
          <a:xfrm>
            <a:off x="2627065" y="314345"/>
            <a:ext cx="6265415" cy="1143000"/>
          </a:xfrm>
        </p:spPr>
        <p:txBody>
          <a:bodyPr/>
          <a:lstStyle/>
          <a:p>
            <a:r>
              <a:rPr lang="de-DE" altLang="de-DE" dirty="0" err="1" smtClean="0"/>
              <a:t>Assisted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vocational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training</a:t>
            </a:r>
            <a:endParaRPr lang="de-DE" altLang="de-DE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82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855663" y="5377957"/>
            <a:ext cx="8099425" cy="106604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rtlCol="0"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de-DE" altLang="de-DE" sz="2000" dirty="0" smtClean="0"/>
              <a:t>Duration: 2014-2018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altLang="de-DE" sz="2000" dirty="0" smtClean="0"/>
          </a:p>
        </p:txBody>
      </p:sp>
      <p:sp>
        <p:nvSpPr>
          <p:cNvPr id="17411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3A306F4B-8580-40E7-AA22-5F411ADC648F}" type="slidenum">
              <a:rPr lang="de-DE" altLang="de-DE" sz="1200" smtClean="0"/>
              <a:pPr/>
              <a:t>8</a:t>
            </a:fld>
            <a:endParaRPr lang="en-GB" altLang="de-DE" sz="1200" smtClean="0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62" y="2001026"/>
            <a:ext cx="8266526" cy="337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Alliance for </a:t>
            </a:r>
            <a:r>
              <a:rPr sz="2000" smtClean="0"/>
              <a:t>Initial</a:t>
            </a:r>
            <a:r>
              <a:rPr lang="de-DE" sz="2000" smtClean="0"/>
              <a:t> </a:t>
            </a:r>
            <a:r>
              <a:rPr sz="2000" smtClean="0"/>
              <a:t>and Further Training</a:t>
            </a:r>
            <a:endParaRPr lang="en-GB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6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793055" y="1902638"/>
            <a:ext cx="8099425" cy="507841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rtlCol="0"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de-DE" sz="2400" b="1" dirty="0">
                <a:solidFill>
                  <a:schemeClr val="accent1"/>
                </a:solidFill>
                <a:latin typeface="+mj-lt"/>
              </a:rPr>
              <a:t>Main aims include: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increasing the</a:t>
            </a:r>
            <a:r>
              <a:rPr dirty="0" smtClean="0"/>
              <a:t> </a:t>
            </a:r>
            <a:r>
              <a:rPr lang="de-DE" sz="2000" b="1" dirty="0" smtClean="0"/>
              <a:t>importance</a:t>
            </a:r>
            <a:r>
              <a:rPr dirty="0" smtClean="0"/>
              <a:t> </a:t>
            </a:r>
            <a:r>
              <a:rPr lang="de-DE" sz="2000" b="1" dirty="0" smtClean="0"/>
              <a:t>and</a:t>
            </a:r>
            <a:r>
              <a:rPr dirty="0" smtClean="0"/>
              <a:t> </a:t>
            </a:r>
            <a:r>
              <a:rPr lang="de-DE" sz="2000" b="1" dirty="0" smtClean="0"/>
              <a:t>attractiveness</a:t>
            </a:r>
            <a:r>
              <a:rPr dirty="0" smtClean="0"/>
              <a:t> </a:t>
            </a:r>
            <a:r>
              <a:rPr lang="de-DE" sz="2000" dirty="0" smtClean="0"/>
              <a:t>of</a:t>
            </a:r>
            <a:r>
              <a:rPr dirty="0" smtClean="0"/>
              <a:t> </a:t>
            </a:r>
            <a:r>
              <a:rPr lang="de-DE" sz="2000" dirty="0" smtClean="0"/>
              <a:t>vocational</a:t>
            </a:r>
            <a:r>
              <a:rPr dirty="0" smtClean="0"/>
              <a:t> </a:t>
            </a:r>
            <a:r>
              <a:rPr lang="de-DE" sz="2000" dirty="0" smtClean="0"/>
              <a:t>training,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reducing the</a:t>
            </a:r>
            <a:r>
              <a:rPr dirty="0" smtClean="0"/>
              <a:t> </a:t>
            </a:r>
            <a:r>
              <a:rPr lang="de-DE" sz="2000" dirty="0" smtClean="0"/>
              <a:t>number</a:t>
            </a:r>
            <a:r>
              <a:rPr dirty="0" smtClean="0"/>
              <a:t> </a:t>
            </a:r>
            <a:r>
              <a:rPr lang="de-DE" sz="2000" dirty="0" smtClean="0"/>
              <a:t>of</a:t>
            </a:r>
            <a:r>
              <a:rPr dirty="0" smtClean="0"/>
              <a:t> </a:t>
            </a:r>
            <a:r>
              <a:rPr lang="de-DE" sz="2000" dirty="0" smtClean="0"/>
              <a:t>youngsters</a:t>
            </a:r>
            <a:r>
              <a:rPr dirty="0" smtClean="0"/>
              <a:t> </a:t>
            </a:r>
            <a:r>
              <a:rPr lang="de-DE" sz="2000" dirty="0" smtClean="0"/>
              <a:t>without a school</a:t>
            </a:r>
            <a:r>
              <a:rPr dirty="0" smtClean="0"/>
              <a:t> </a:t>
            </a:r>
            <a:r>
              <a:rPr lang="de-DE" sz="2000" dirty="0" smtClean="0"/>
              <a:t>leaving</a:t>
            </a:r>
            <a:r>
              <a:rPr dirty="0" smtClean="0"/>
              <a:t> </a:t>
            </a:r>
            <a:r>
              <a:rPr lang="de-DE" sz="2000" dirty="0" smtClean="0"/>
              <a:t>certificate,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providing</a:t>
            </a:r>
            <a:r>
              <a:rPr dirty="0" smtClean="0"/>
              <a:t> </a:t>
            </a:r>
            <a:r>
              <a:rPr lang="de-DE" sz="2000" b="1" dirty="0" smtClean="0"/>
              <a:t>a „pathway“ for</a:t>
            </a:r>
            <a:r>
              <a:rPr dirty="0" smtClean="0"/>
              <a:t> </a:t>
            </a:r>
            <a:r>
              <a:rPr lang="de-DE" sz="2000" b="1" dirty="0" smtClean="0"/>
              <a:t>every</a:t>
            </a:r>
            <a:r>
              <a:rPr dirty="0" smtClean="0"/>
              <a:t> </a:t>
            </a:r>
            <a:r>
              <a:rPr lang="de-DE" sz="2000" b="1" dirty="0" smtClean="0"/>
              <a:t>young</a:t>
            </a:r>
            <a:r>
              <a:rPr dirty="0" smtClean="0"/>
              <a:t> </a:t>
            </a:r>
            <a:r>
              <a:rPr lang="de-DE" sz="2000" b="1" dirty="0" smtClean="0"/>
              <a:t>person</a:t>
            </a:r>
            <a:r>
              <a:rPr dirty="0" smtClean="0"/>
              <a:t> </a:t>
            </a:r>
            <a:r>
              <a:rPr lang="de-DE" sz="2000" b="1" dirty="0" smtClean="0"/>
              <a:t>interested in vocational</a:t>
            </a:r>
            <a:r>
              <a:rPr dirty="0" smtClean="0"/>
              <a:t> </a:t>
            </a:r>
            <a:r>
              <a:rPr lang="de-DE" sz="2000" b="1" dirty="0" smtClean="0"/>
              <a:t>training</a:t>
            </a:r>
            <a:r>
              <a:rPr lang="de-DE" sz="2000" dirty="0" smtClean="0"/>
              <a:t>, which</a:t>
            </a:r>
            <a:r>
              <a:rPr dirty="0" smtClean="0"/>
              <a:t> </a:t>
            </a:r>
            <a:r>
              <a:rPr lang="de-DE" sz="2000" dirty="0" smtClean="0"/>
              <a:t>helps</a:t>
            </a:r>
            <a:r>
              <a:rPr dirty="0" smtClean="0"/>
              <a:t> </a:t>
            </a:r>
            <a:r>
              <a:rPr lang="de-DE" sz="2000" dirty="0" smtClean="0"/>
              <a:t>him/her in acquiring a vocational</a:t>
            </a:r>
            <a:r>
              <a:rPr dirty="0" smtClean="0"/>
              <a:t> </a:t>
            </a:r>
            <a:r>
              <a:rPr lang="de-DE" sz="2000" dirty="0" smtClean="0"/>
              <a:t>qualification</a:t>
            </a:r>
            <a:r>
              <a:rPr dirty="0" smtClean="0"/>
              <a:t> </a:t>
            </a:r>
            <a:r>
              <a:rPr lang="de-DE" sz="2000" dirty="0" smtClean="0"/>
              <a:t>as</a:t>
            </a:r>
            <a:r>
              <a:rPr dirty="0" smtClean="0"/>
              <a:t> </a:t>
            </a:r>
            <a:r>
              <a:rPr lang="de-DE" sz="2000" dirty="0" smtClean="0"/>
              <a:t>early</a:t>
            </a:r>
            <a:r>
              <a:rPr dirty="0" smtClean="0"/>
              <a:t> </a:t>
            </a:r>
            <a:r>
              <a:rPr lang="de-DE" sz="2000" dirty="0" smtClean="0"/>
              <a:t>as</a:t>
            </a:r>
            <a:r>
              <a:rPr dirty="0" smtClean="0"/>
              <a:t> </a:t>
            </a:r>
            <a:r>
              <a:rPr lang="de-DE" sz="2000" dirty="0" smtClean="0"/>
              <a:t>possible (with</a:t>
            </a:r>
            <a:r>
              <a:rPr dirty="0" smtClean="0"/>
              <a:t> </a:t>
            </a:r>
            <a:r>
              <a:rPr lang="de-DE" sz="2000" dirty="0" smtClean="0"/>
              <a:t>priority</a:t>
            </a:r>
            <a:r>
              <a:rPr dirty="0" smtClean="0"/>
              <a:t> </a:t>
            </a:r>
            <a:r>
              <a:rPr lang="de-DE" sz="2000" dirty="0" smtClean="0"/>
              <a:t>on in-company training),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further</a:t>
            </a:r>
            <a:r>
              <a:rPr dirty="0" smtClean="0"/>
              <a:t> </a:t>
            </a:r>
            <a:r>
              <a:rPr lang="de-DE" sz="2000" dirty="0" smtClean="0"/>
              <a:t>enhancing</a:t>
            </a:r>
            <a:r>
              <a:rPr dirty="0" smtClean="0"/>
              <a:t> </a:t>
            </a:r>
            <a:r>
              <a:rPr lang="de-DE" sz="2000" b="1" dirty="0" smtClean="0"/>
              <a:t>the</a:t>
            </a:r>
            <a:r>
              <a:rPr dirty="0" smtClean="0"/>
              <a:t> </a:t>
            </a:r>
            <a:r>
              <a:rPr lang="de-DE" sz="2000" b="1" dirty="0" smtClean="0"/>
              <a:t>quality</a:t>
            </a:r>
            <a:r>
              <a:rPr dirty="0" smtClean="0"/>
              <a:t> </a:t>
            </a:r>
            <a:r>
              <a:rPr lang="de-DE" sz="2000" dirty="0" smtClean="0"/>
              <a:t>of</a:t>
            </a:r>
            <a:r>
              <a:rPr dirty="0" smtClean="0"/>
              <a:t> </a:t>
            </a:r>
            <a:r>
              <a:rPr lang="de-DE" sz="2000" dirty="0" smtClean="0"/>
              <a:t>vocational</a:t>
            </a:r>
            <a:r>
              <a:rPr dirty="0" smtClean="0"/>
              <a:t> </a:t>
            </a:r>
            <a:r>
              <a:rPr lang="de-DE" sz="2000" dirty="0" smtClean="0"/>
              <a:t>education,  </a:t>
            </a:r>
            <a:endParaRPr lang="en-GB" sz="20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strengthening</a:t>
            </a:r>
            <a:r>
              <a:rPr dirty="0" smtClean="0"/>
              <a:t> </a:t>
            </a:r>
            <a:r>
              <a:rPr lang="de-DE" sz="2000" b="1" dirty="0" smtClean="0"/>
              <a:t>further</a:t>
            </a:r>
            <a:r>
              <a:rPr dirty="0" smtClean="0"/>
              <a:t> </a:t>
            </a:r>
            <a:r>
              <a:rPr lang="de-DE" sz="2000" b="1" dirty="0" smtClean="0"/>
              <a:t>training</a:t>
            </a:r>
            <a:r>
              <a:rPr lang="de-DE" sz="2000" dirty="0" smtClean="0"/>
              <a:t>, especially</a:t>
            </a:r>
            <a:r>
              <a:rPr dirty="0" smtClean="0"/>
              <a:t> </a:t>
            </a:r>
            <a:r>
              <a:rPr lang="de-DE" sz="2000" dirty="0" smtClean="0"/>
              <a:t>with</a:t>
            </a:r>
            <a:r>
              <a:rPr dirty="0" smtClean="0"/>
              <a:t> </a:t>
            </a:r>
            <a:r>
              <a:rPr lang="de-DE" sz="2000" dirty="0" smtClean="0"/>
              <a:t>regard</a:t>
            </a:r>
            <a:r>
              <a:rPr dirty="0" smtClean="0"/>
              <a:t> </a:t>
            </a:r>
            <a:r>
              <a:rPr lang="de-DE" sz="2000" dirty="0" smtClean="0"/>
              <a:t>to</a:t>
            </a:r>
            <a:r>
              <a:rPr dirty="0" smtClean="0"/>
              <a:t> </a:t>
            </a:r>
            <a:r>
              <a:rPr lang="de-DE" sz="2000" dirty="0" smtClean="0"/>
              <a:t>vocational upgrading training</a:t>
            </a:r>
            <a:r>
              <a:rPr dirty="0" smtClean="0"/>
              <a:t>      </a:t>
            </a:r>
            <a:endParaRPr lang="en-GB" sz="2000" dirty="0"/>
          </a:p>
        </p:txBody>
      </p:sp>
      <p:sp>
        <p:nvSpPr>
          <p:cNvPr id="1945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845EE9B1-73FD-4C5B-8FD2-EAD7042C5DB6}" type="slidenum">
              <a:rPr lang="de-DE" altLang="de-DE" sz="1200" smtClean="0"/>
              <a:pPr/>
              <a:t>9</a:t>
            </a:fld>
            <a:endParaRPr lang="en-GB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Alliance for </a:t>
            </a:r>
            <a:r>
              <a:rPr sz="2000" smtClean="0"/>
              <a:t>Initial</a:t>
            </a:r>
            <a:r>
              <a:rPr lang="de-DE" sz="2000" smtClean="0"/>
              <a:t> </a:t>
            </a:r>
            <a:r>
              <a:rPr sz="2000" smtClean="0"/>
              <a:t>and Further Training</a:t>
            </a:r>
            <a:endParaRPr lang="en-GB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AS Blau 4x3_en">
  <a:themeElements>
    <a:clrScheme name="CD_BMAS kalte Farben">
      <a:dk1>
        <a:sysClr val="windowText" lastClr="000000"/>
      </a:dk1>
      <a:lt1>
        <a:sysClr val="window" lastClr="FFFFFF"/>
      </a:lt1>
      <a:dk2>
        <a:srgbClr val="BB133E"/>
      </a:dk2>
      <a:lt2>
        <a:srgbClr val="E67B32"/>
      </a:lt2>
      <a:accent1>
        <a:srgbClr val="417DA1"/>
      </a:accent1>
      <a:accent2>
        <a:srgbClr val="81BEDB"/>
      </a:accent2>
      <a:accent3>
        <a:srgbClr val="862C7E"/>
      </a:accent3>
      <a:accent4>
        <a:srgbClr val="ABECF9"/>
      </a:accent4>
      <a:accent5>
        <a:srgbClr val="A487A2"/>
      </a:accent5>
      <a:accent6>
        <a:srgbClr val="592D45"/>
      </a:accent6>
      <a:hlink>
        <a:srgbClr val="417DA1"/>
      </a:hlink>
      <a:folHlink>
        <a:srgbClr val="81BED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BMAS Blau 16x9_de</Template>
  <TotalTime>0</TotalTime>
  <Words>915</Words>
  <Application>Microsoft Office PowerPoint</Application>
  <PresentationFormat>Bildschirmpräsentation (4:3)</PresentationFormat>
  <Paragraphs>133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 Unicode MS</vt:lpstr>
      <vt:lpstr>Arial</vt:lpstr>
      <vt:lpstr>Calibri</vt:lpstr>
      <vt:lpstr>Wingdings</vt:lpstr>
      <vt:lpstr>BMAS Blau 4x3_en</vt:lpstr>
      <vt:lpstr>Integration of Young People into the Labour Market    </vt:lpstr>
      <vt:lpstr>PowerPoint-Präsentation</vt:lpstr>
      <vt:lpstr>Main reasons for the good situation of young people in the training and labour market</vt:lpstr>
      <vt:lpstr>PowerPoint-Präsentation</vt:lpstr>
      <vt:lpstr>Career entry support programme</vt:lpstr>
      <vt:lpstr>Introductory training</vt:lpstr>
      <vt:lpstr>Assisted vocational training</vt:lpstr>
      <vt:lpstr>Alliance for Initial and Further Training</vt:lpstr>
      <vt:lpstr>Alliance for Initial and Further Training</vt:lpstr>
      <vt:lpstr>Alliance for Initial and Further Training</vt:lpstr>
      <vt:lpstr>Alliance for Initial and Further Training</vt:lpstr>
      <vt:lpstr>PowerPoint-Präsentation</vt:lpstr>
      <vt:lpstr>   </vt:lpstr>
    </vt:vector>
  </TitlesOfParts>
  <Company>BMGS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Juniorfirmen für Selbstständigkeit</dc:title>
  <dc:creator>Thomas Gerner</dc:creator>
  <cp:lastModifiedBy>Gesa Lüß</cp:lastModifiedBy>
  <cp:revision>514</cp:revision>
  <cp:lastPrinted>2015-08-24T15:51:18Z</cp:lastPrinted>
  <dcterms:created xsi:type="dcterms:W3CDTF">2006-05-29T12:50:18Z</dcterms:created>
  <dcterms:modified xsi:type="dcterms:W3CDTF">2017-05-24T13:57:51Z</dcterms:modified>
</cp:coreProperties>
</file>