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61" r:id="rId2"/>
    <p:sldId id="268" r:id="rId3"/>
    <p:sldId id="279" r:id="rId4"/>
    <p:sldId id="293" r:id="rId5"/>
    <p:sldId id="324" r:id="rId6"/>
    <p:sldId id="325" r:id="rId7"/>
    <p:sldId id="308" r:id="rId8"/>
    <p:sldId id="327" r:id="rId9"/>
  </p:sldIdLst>
  <p:sldSz cx="9144000" cy="6858000" type="screen4x3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C2175"/>
    <a:srgbClr val="A9F9B3"/>
    <a:srgbClr val="99FF99"/>
    <a:srgbClr val="37E961"/>
    <a:srgbClr val="FFFF99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732" autoAdjust="0"/>
    <p:restoredTop sz="84140" autoAdjust="0"/>
  </p:normalViewPr>
  <p:slideViewPr>
    <p:cSldViewPr>
      <p:cViewPr varScale="1">
        <p:scale>
          <a:sx n="94" d="100"/>
          <a:sy n="94" d="100"/>
        </p:scale>
        <p:origin x="1584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5659" cy="496332"/>
          </a:xfrm>
          <a:prstGeom prst="rect">
            <a:avLst/>
          </a:prstGeom>
        </p:spPr>
        <p:txBody>
          <a:bodyPr vert="horz" lIns="91367" tIns="45683" rIns="91367" bIns="45683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50444" y="1"/>
            <a:ext cx="2945659" cy="496332"/>
          </a:xfrm>
          <a:prstGeom prst="rect">
            <a:avLst/>
          </a:prstGeom>
        </p:spPr>
        <p:txBody>
          <a:bodyPr vert="horz" lIns="91367" tIns="45683" rIns="91367" bIns="45683" rtlCol="0"/>
          <a:lstStyle>
            <a:lvl1pPr algn="r">
              <a:defRPr sz="1200"/>
            </a:lvl1pPr>
          </a:lstStyle>
          <a:p>
            <a:fld id="{F01F0029-9B8F-492C-9EAF-20E71CE98C05}" type="datetimeFigureOut">
              <a:rPr lang="en-GB" smtClean="0"/>
              <a:pPr/>
              <a:t>26/05/2017</a:t>
            </a:fld>
            <a:endParaRPr lang="en-GB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367" tIns="45683" rIns="91367" bIns="45683" rtlCol="0" anchor="ctr"/>
          <a:lstStyle/>
          <a:p>
            <a:endParaRPr lang="en-GB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79768" y="4715154"/>
            <a:ext cx="5438140" cy="4466987"/>
          </a:xfrm>
          <a:prstGeom prst="rect">
            <a:avLst/>
          </a:prstGeom>
        </p:spPr>
        <p:txBody>
          <a:bodyPr vert="horz" lIns="91367" tIns="45683" rIns="91367" bIns="45683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GB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1" y="9428584"/>
            <a:ext cx="2945659" cy="496332"/>
          </a:xfrm>
          <a:prstGeom prst="rect">
            <a:avLst/>
          </a:prstGeom>
        </p:spPr>
        <p:txBody>
          <a:bodyPr vert="horz" lIns="91367" tIns="45683" rIns="91367" bIns="45683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50444" y="9428584"/>
            <a:ext cx="2945659" cy="496332"/>
          </a:xfrm>
          <a:prstGeom prst="rect">
            <a:avLst/>
          </a:prstGeom>
        </p:spPr>
        <p:txBody>
          <a:bodyPr vert="horz" lIns="91367" tIns="45683" rIns="91367" bIns="45683" rtlCol="0" anchor="b"/>
          <a:lstStyle>
            <a:lvl1pPr algn="r">
              <a:defRPr sz="1200"/>
            </a:lvl1pPr>
          </a:lstStyle>
          <a:p>
            <a:fld id="{B28B4E4B-C77B-41D8-96A8-CF1F4E1E9928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49525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B4E4B-C77B-41D8-96A8-CF1F4E1E9928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65426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B4E4B-C77B-41D8-96A8-CF1F4E1E9928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98458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 smtClean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B4E4B-C77B-41D8-96A8-CF1F4E1E9928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29426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B4E4B-C77B-41D8-96A8-CF1F4E1E9928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33653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B4E4B-C77B-41D8-96A8-CF1F4E1E9928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33653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B4E4B-C77B-41D8-96A8-CF1F4E1E9928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33653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B4E4B-C77B-41D8-96A8-CF1F4E1E9928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0652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B4E4B-C77B-41D8-96A8-CF1F4E1E9928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42959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7B0A8-F5A6-494A-8A63-4ACC54298261}" type="datetimeFigureOut">
              <a:rPr lang="en-GB" smtClean="0"/>
              <a:pPr/>
              <a:t>26/05/2017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12A5F-F2AC-427B-9F9F-AE6DBB7DAE61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42628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7B0A8-F5A6-494A-8A63-4ACC54298261}" type="datetimeFigureOut">
              <a:rPr lang="en-GB" smtClean="0"/>
              <a:pPr/>
              <a:t>26/05/2017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12A5F-F2AC-427B-9F9F-AE6DBB7DAE61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499404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7B0A8-F5A6-494A-8A63-4ACC54298261}" type="datetimeFigureOut">
              <a:rPr lang="en-GB" smtClean="0"/>
              <a:pPr/>
              <a:t>26/05/2017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12A5F-F2AC-427B-9F9F-AE6DBB7DAE61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667185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7B0A8-F5A6-494A-8A63-4ACC54298261}" type="datetimeFigureOut">
              <a:rPr lang="en-GB" smtClean="0"/>
              <a:pPr/>
              <a:t>26/05/2017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12A5F-F2AC-427B-9F9F-AE6DBB7DAE61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621233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7B0A8-F5A6-494A-8A63-4ACC54298261}" type="datetimeFigureOut">
              <a:rPr lang="en-GB" smtClean="0"/>
              <a:pPr/>
              <a:t>26/05/2017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12A5F-F2AC-427B-9F9F-AE6DBB7DAE61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311979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7B0A8-F5A6-494A-8A63-4ACC54298261}" type="datetimeFigureOut">
              <a:rPr lang="en-GB" smtClean="0"/>
              <a:pPr/>
              <a:t>26/05/2017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12A5F-F2AC-427B-9F9F-AE6DBB7DAE61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658724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7B0A8-F5A6-494A-8A63-4ACC54298261}" type="datetimeFigureOut">
              <a:rPr lang="en-GB" smtClean="0"/>
              <a:pPr/>
              <a:t>26/05/2017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12A5F-F2AC-427B-9F9F-AE6DBB7DAE61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669055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7B0A8-F5A6-494A-8A63-4ACC54298261}" type="datetimeFigureOut">
              <a:rPr lang="en-GB" smtClean="0"/>
              <a:pPr/>
              <a:t>26/05/2017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12A5F-F2AC-427B-9F9F-AE6DBB7DAE61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392413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7B0A8-F5A6-494A-8A63-4ACC54298261}" type="datetimeFigureOut">
              <a:rPr lang="en-GB" smtClean="0"/>
              <a:pPr/>
              <a:t>26/05/2017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12A5F-F2AC-427B-9F9F-AE6DBB7DAE61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515360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7B0A8-F5A6-494A-8A63-4ACC54298261}" type="datetimeFigureOut">
              <a:rPr lang="en-GB" smtClean="0"/>
              <a:pPr/>
              <a:t>26/05/2017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12A5F-F2AC-427B-9F9F-AE6DBB7DAE61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650812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7B0A8-F5A6-494A-8A63-4ACC54298261}" type="datetimeFigureOut">
              <a:rPr lang="en-GB" smtClean="0"/>
              <a:pPr/>
              <a:t>26/05/2017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12A5F-F2AC-427B-9F9F-AE6DBB7DAE61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372066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57B0A8-F5A6-494A-8A63-4ACC54298261}" type="datetimeFigureOut">
              <a:rPr lang="en-GB" smtClean="0"/>
              <a:pPr/>
              <a:t>26/05/2017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812A5F-F2AC-427B-9F9F-AE6DBB7DAE61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40751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ilo.org/youth" TargetMode="External"/><Relationship Id="rId5" Type="http://schemas.openxmlformats.org/officeDocument/2006/relationships/hyperlink" Target="mailto:nebuloni@ilo.org" TargetMode="Externa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76672" y="1"/>
            <a:ext cx="11161240" cy="688538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252536" y="2636912"/>
            <a:ext cx="9577064" cy="1452518"/>
          </a:xfrm>
        </p:spPr>
        <p:txBody>
          <a:bodyPr>
            <a:normAutofit/>
          </a:bodyPr>
          <a:lstStyle/>
          <a:p>
            <a:r>
              <a:rPr lang="en-GB" sz="2000" b="1" dirty="0" smtClean="0">
                <a:solidFill>
                  <a:schemeClr val="bg1"/>
                </a:solidFill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A snapshot of the joint EC-ILO Action on youth employment policy:</a:t>
            </a:r>
            <a:br>
              <a:rPr lang="en-GB" sz="2000" b="1" dirty="0" smtClean="0">
                <a:solidFill>
                  <a:schemeClr val="bg1"/>
                </a:solidFill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</a:br>
            <a:r>
              <a:rPr lang="en-GB" sz="2000" b="1" dirty="0" smtClean="0">
                <a:solidFill>
                  <a:schemeClr val="bg1"/>
                </a:solidFill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Youth Guarantee component</a:t>
            </a:r>
            <a:endParaRPr lang="en-GB" sz="2000" b="1" dirty="0">
              <a:solidFill>
                <a:schemeClr val="bg1"/>
              </a:solidFill>
              <a:latin typeface="Arial" panose="020B0604020202020204" pitchFamily="34" charset="0"/>
              <a:ea typeface="Verdana" pitchFamily="34" charset="0"/>
              <a:cs typeface="Arial" panose="020B0604020202020204" pitchFamily="34" charset="0"/>
            </a:endParaRPr>
          </a:p>
        </p:txBody>
      </p:sp>
      <p:sp>
        <p:nvSpPr>
          <p:cNvPr id="17" name="Rectangle 10"/>
          <p:cNvSpPr/>
          <p:nvPr/>
        </p:nvSpPr>
        <p:spPr>
          <a:xfrm>
            <a:off x="-252536" y="3968184"/>
            <a:ext cx="974539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</a:pPr>
            <a:r>
              <a:rPr lang="en-GB" sz="1600" dirty="0" smtClean="0">
                <a:solidFill>
                  <a:schemeClr val="bg1"/>
                </a:solidFill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Valter Nebuloni </a:t>
            </a:r>
          </a:p>
          <a:p>
            <a:pPr algn="ctr" fontAlgn="base">
              <a:spcBef>
                <a:spcPct val="0"/>
              </a:spcBef>
            </a:pPr>
            <a:r>
              <a:rPr lang="en-GB" sz="1400" dirty="0" smtClean="0">
                <a:solidFill>
                  <a:schemeClr val="bg1"/>
                </a:solidFill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Head, Youth Employment Programme (YEP) Unit</a:t>
            </a:r>
            <a:endParaRPr lang="fr-CH" sz="1400" dirty="0" smtClean="0">
              <a:solidFill>
                <a:schemeClr val="bg1"/>
              </a:solidFill>
              <a:latin typeface="Arial" panose="020B0604020202020204" pitchFamily="34" charset="0"/>
              <a:ea typeface="Verdana" pitchFamily="34" charset="0"/>
              <a:cs typeface="Arial" panose="020B0604020202020204" pitchFamily="34" charset="0"/>
            </a:endParaRPr>
          </a:p>
          <a:p>
            <a:pPr algn="ctr" fontAlgn="base">
              <a:spcBef>
                <a:spcPct val="0"/>
              </a:spcBef>
            </a:pPr>
            <a:r>
              <a:rPr lang="fr-CH" sz="1400" dirty="0" smtClean="0">
                <a:solidFill>
                  <a:schemeClr val="bg1"/>
                </a:solidFill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International Labour </a:t>
            </a:r>
            <a:r>
              <a:rPr lang="fr-CH" sz="1400" dirty="0" smtClean="0">
                <a:solidFill>
                  <a:schemeClr val="bg1"/>
                </a:solidFill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Office, Geneva  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Verdana" pitchFamily="34" charset="0"/>
              <a:cs typeface="Arial" panose="020B0604020202020204" pitchFamily="34" charset="0"/>
            </a:endParaRPr>
          </a:p>
          <a:p>
            <a:pPr algn="ctr" fontAlgn="base">
              <a:spcBef>
                <a:spcPct val="0"/>
              </a:spcBef>
            </a:pPr>
            <a:r>
              <a:rPr lang="en-GB" sz="2000" b="1" dirty="0">
                <a:solidFill>
                  <a:schemeClr val="bg1"/>
                </a:solidFill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3" name="Rectangle 2"/>
          <p:cNvSpPr/>
          <p:nvPr/>
        </p:nvSpPr>
        <p:spPr>
          <a:xfrm>
            <a:off x="-252536" y="5517232"/>
            <a:ext cx="974539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400" b="1" dirty="0" smtClean="0">
                <a:solidFill>
                  <a:schemeClr val="bg1"/>
                </a:solidFill>
                <a:latin typeface="Arial"/>
                <a:cs typeface="Arial"/>
              </a:rPr>
              <a:t>Conference on </a:t>
            </a:r>
            <a:r>
              <a:rPr lang="en-GB" sz="1400" b="1" dirty="0" smtClean="0">
                <a:solidFill>
                  <a:schemeClr val="bg1"/>
                </a:solidFill>
                <a:latin typeface="Arial"/>
                <a:cs typeface="Arial"/>
              </a:rPr>
              <a:t>“</a:t>
            </a:r>
            <a:r>
              <a:rPr lang="en-GB" sz="1400" b="1" dirty="0" smtClean="0">
                <a:solidFill>
                  <a:schemeClr val="bg1"/>
                </a:solidFill>
                <a:latin typeface="Arial"/>
                <a:cs typeface="Arial"/>
              </a:rPr>
              <a:t>YOUTH GUARANTEE – MIDTERM STATE OF PLAY”</a:t>
            </a:r>
            <a:endParaRPr lang="en-US" sz="1400" dirty="0">
              <a:solidFill>
                <a:schemeClr val="bg1"/>
              </a:solidFill>
              <a:latin typeface="Arial"/>
              <a:cs typeface="Arial"/>
            </a:endParaRPr>
          </a:p>
          <a:p>
            <a:pPr algn="ctr"/>
            <a:r>
              <a:rPr lang="en-GB" sz="1400" dirty="0" smtClean="0">
                <a:solidFill>
                  <a:schemeClr val="bg1"/>
                </a:solidFill>
                <a:latin typeface="Arial"/>
                <a:cs typeface="Arial"/>
              </a:rPr>
              <a:t>Sofia, 30 May 2017</a:t>
            </a:r>
            <a:endParaRPr lang="en-US" sz="1400" dirty="0">
              <a:solidFill>
                <a:schemeClr val="bg1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4028182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144001" cy="836712"/>
          </a:xfrm>
          <a:prstGeom prst="rect">
            <a:avLst/>
          </a:prstGeom>
        </p:spPr>
      </p:pic>
      <p:sp>
        <p:nvSpPr>
          <p:cNvPr id="12" name="Title 1"/>
          <p:cNvSpPr txBox="1">
            <a:spLocks/>
          </p:cNvSpPr>
          <p:nvPr/>
        </p:nvSpPr>
        <p:spPr>
          <a:xfrm>
            <a:off x="2195736" y="188640"/>
            <a:ext cx="4473186" cy="46183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sz="320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899592" y="1772816"/>
            <a:ext cx="7776864" cy="263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fontAlgn="base">
              <a:lnSpc>
                <a:spcPts val="3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endParaRPr lang="en-GB" sz="2400" dirty="0" smtClean="0">
              <a:solidFill>
                <a:srgbClr val="7030A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 fontAlgn="base">
              <a:lnSpc>
                <a:spcPts val="3000"/>
              </a:lnSpc>
              <a:buFont typeface="+mj-lt"/>
              <a:buAutoNum type="arabicPeriod"/>
            </a:pPr>
            <a:r>
              <a:rPr lang="en-GB" sz="2400" dirty="0" smtClean="0">
                <a:solidFill>
                  <a:srgbClr val="7030A0"/>
                </a:solidFill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Overview of the joint EC-ILO Action</a:t>
            </a:r>
          </a:p>
          <a:p>
            <a:pPr marL="457200" indent="-457200" fontAlgn="base">
              <a:lnSpc>
                <a:spcPts val="2200"/>
              </a:lnSpc>
              <a:buFont typeface="+mj-lt"/>
              <a:buAutoNum type="arabicPeriod"/>
            </a:pPr>
            <a:endParaRPr lang="en-GB" sz="2400" dirty="0" smtClean="0">
              <a:solidFill>
                <a:srgbClr val="7030A0"/>
              </a:solidFill>
              <a:latin typeface="Arial" panose="020B0604020202020204" pitchFamily="34" charset="0"/>
              <a:ea typeface="Verdana" pitchFamily="34" charset="0"/>
              <a:cs typeface="Arial" panose="020B0604020202020204" pitchFamily="34" charset="0"/>
            </a:endParaRPr>
          </a:p>
          <a:p>
            <a:pPr marL="457200" indent="-457200" fontAlgn="base">
              <a:lnSpc>
                <a:spcPts val="2200"/>
              </a:lnSpc>
              <a:buFont typeface="+mj-lt"/>
              <a:buAutoNum type="arabicPeriod"/>
            </a:pPr>
            <a:r>
              <a:rPr lang="en-GB" sz="2400" dirty="0" smtClean="0">
                <a:solidFill>
                  <a:srgbClr val="7030A0"/>
                </a:solidFill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Key lessons</a:t>
            </a:r>
          </a:p>
          <a:p>
            <a:pPr marL="457200" indent="-457200" fontAlgn="base">
              <a:lnSpc>
                <a:spcPts val="2200"/>
              </a:lnSpc>
              <a:buAutoNum type="arabicPeriod"/>
            </a:pPr>
            <a:endParaRPr lang="en-GB" sz="2400" dirty="0">
              <a:solidFill>
                <a:srgbClr val="7030A0"/>
              </a:solidFill>
              <a:latin typeface="Arial" panose="020B0604020202020204" pitchFamily="34" charset="0"/>
              <a:ea typeface="Verdana" pitchFamily="34" charset="0"/>
              <a:cs typeface="Arial" panose="020B0604020202020204" pitchFamily="34" charset="0"/>
            </a:endParaRPr>
          </a:p>
          <a:p>
            <a:pPr marL="457200" indent="-457200" fontAlgn="base">
              <a:lnSpc>
                <a:spcPts val="2200"/>
              </a:lnSpc>
              <a:buAutoNum type="arabicPeriod"/>
            </a:pPr>
            <a:r>
              <a:rPr lang="en-GB" sz="2400" dirty="0" smtClean="0">
                <a:solidFill>
                  <a:srgbClr val="7030A0"/>
                </a:solidFill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Main products </a:t>
            </a:r>
            <a:r>
              <a:rPr lang="en-GB" sz="2400" dirty="0" smtClean="0">
                <a:solidFill>
                  <a:srgbClr val="7030A0"/>
                </a:solidFill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(YG component)</a:t>
            </a:r>
            <a:endParaRPr lang="en-GB" sz="2400" dirty="0" smtClean="0">
              <a:solidFill>
                <a:srgbClr val="7030A0"/>
              </a:solidFill>
              <a:latin typeface="Arial" panose="020B0604020202020204" pitchFamily="34" charset="0"/>
              <a:ea typeface="Verdana" pitchFamily="34" charset="0"/>
              <a:cs typeface="Arial" panose="020B0604020202020204" pitchFamily="34" charset="0"/>
            </a:endParaRPr>
          </a:p>
          <a:p>
            <a:pPr marL="457200" indent="-457200" fontAlgn="base">
              <a:lnSpc>
                <a:spcPts val="2200"/>
              </a:lnSpc>
              <a:buAutoNum type="arabicPeriod"/>
            </a:pPr>
            <a:endParaRPr lang="en-GB" sz="2400" dirty="0">
              <a:solidFill>
                <a:srgbClr val="7030A0"/>
              </a:solidFill>
              <a:latin typeface="Arial" panose="020B0604020202020204" pitchFamily="34" charset="0"/>
              <a:ea typeface="Verdana" pitchFamily="34" charset="0"/>
              <a:cs typeface="Arial" panose="020B0604020202020204" pitchFamily="34" charset="0"/>
            </a:endParaRPr>
          </a:p>
          <a:p>
            <a:pPr marL="457200" indent="-457200" fontAlgn="base">
              <a:lnSpc>
                <a:spcPts val="2200"/>
              </a:lnSpc>
              <a:buAutoNum type="arabicPeriod"/>
            </a:pPr>
            <a:r>
              <a:rPr lang="en-GB" sz="2400" dirty="0" smtClean="0">
                <a:solidFill>
                  <a:srgbClr val="7030A0"/>
                </a:solidFill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Dissemination of experiences and tools </a:t>
            </a:r>
            <a:endParaRPr lang="en-GB" sz="2400" dirty="0" smtClean="0">
              <a:solidFill>
                <a:srgbClr val="7030A0"/>
              </a:solidFill>
              <a:latin typeface="Arial" panose="020B0604020202020204" pitchFamily="34" charset="0"/>
              <a:ea typeface="Verdana" pitchFamily="34" charset="0"/>
              <a:cs typeface="Arial" panose="020B0604020202020204" pitchFamily="34" charset="0"/>
            </a:endParaRPr>
          </a:p>
        </p:txBody>
      </p:sp>
      <p:sp>
        <p:nvSpPr>
          <p:cNvPr id="16" name="Rectangle 4"/>
          <p:cNvSpPr/>
          <p:nvPr/>
        </p:nvSpPr>
        <p:spPr>
          <a:xfrm>
            <a:off x="-67326" y="18526"/>
            <a:ext cx="9180512" cy="7647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Outline </a:t>
            </a:r>
            <a:endParaRPr lang="en-GB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5" name="Imag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695711"/>
            <a:ext cx="9144001" cy="201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270559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144001" cy="836712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0" y="0"/>
            <a:ext cx="9144000" cy="7647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539552" y="302873"/>
            <a:ext cx="7992888" cy="46183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400" dirty="0" smtClean="0">
                <a:solidFill>
                  <a:srgbClr val="FFFFFF"/>
                </a:solidFill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Overview joint </a:t>
            </a:r>
            <a:r>
              <a:rPr lang="en-GB" sz="2400" dirty="0">
                <a:solidFill>
                  <a:srgbClr val="FFFFFF"/>
                </a:solidFill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EC-ILO Action</a:t>
            </a:r>
          </a:p>
          <a:p>
            <a:endParaRPr lang="en-GB" sz="2400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755576" y="908720"/>
            <a:ext cx="7632848" cy="57028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lnSpc>
                <a:spcPts val="2700"/>
              </a:lnSpc>
            </a:pPr>
            <a:r>
              <a:rPr lang="en-US" sz="2000" b="1" dirty="0" smtClean="0">
                <a:solidFill>
                  <a:srgbClr val="7030A0"/>
                </a:solidFill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Objectives</a:t>
            </a:r>
          </a:p>
          <a:p>
            <a:pPr marL="342900" indent="-342900" fontAlgn="base">
              <a:lnSpc>
                <a:spcPts val="2700"/>
              </a:lnSpc>
              <a:buFont typeface="Arial"/>
              <a:buChar char="•"/>
            </a:pPr>
            <a:r>
              <a:rPr lang="en-US" sz="2000" dirty="0" smtClean="0">
                <a:solidFill>
                  <a:srgbClr val="7030A0"/>
                </a:solidFill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Strengthen </a:t>
            </a:r>
            <a:r>
              <a:rPr lang="en-US" sz="2000" dirty="0">
                <a:solidFill>
                  <a:srgbClr val="7030A0"/>
                </a:solidFill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national </a:t>
            </a:r>
            <a:r>
              <a:rPr lang="en-US" sz="2000" dirty="0" smtClean="0">
                <a:solidFill>
                  <a:srgbClr val="7030A0"/>
                </a:solidFill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capacity in the</a:t>
            </a:r>
            <a:r>
              <a:rPr lang="en-US" sz="2000" dirty="0">
                <a:solidFill>
                  <a:srgbClr val="7030A0"/>
                </a:solidFill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 </a:t>
            </a:r>
            <a:r>
              <a:rPr lang="en-US" sz="2000" dirty="0" smtClean="0">
                <a:solidFill>
                  <a:srgbClr val="7030A0"/>
                </a:solidFill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implementation</a:t>
            </a:r>
            <a:r>
              <a:rPr lang="en-US" sz="2000" dirty="0">
                <a:solidFill>
                  <a:srgbClr val="7030A0"/>
                </a:solidFill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,    performance </a:t>
            </a:r>
            <a:r>
              <a:rPr lang="en-US" sz="2000" dirty="0" smtClean="0">
                <a:solidFill>
                  <a:srgbClr val="7030A0"/>
                </a:solidFill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monitoring</a:t>
            </a:r>
            <a:r>
              <a:rPr lang="en-US" sz="2000" dirty="0">
                <a:solidFill>
                  <a:srgbClr val="7030A0"/>
                </a:solidFill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 and </a:t>
            </a:r>
            <a:r>
              <a:rPr lang="en-US" sz="2000" dirty="0" smtClean="0">
                <a:solidFill>
                  <a:srgbClr val="7030A0"/>
                </a:solidFill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assessment</a:t>
            </a:r>
            <a:r>
              <a:rPr lang="en-US" sz="2000" dirty="0">
                <a:solidFill>
                  <a:srgbClr val="7030A0"/>
                </a:solidFill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 of </a:t>
            </a:r>
            <a:r>
              <a:rPr lang="en-US" sz="2000" dirty="0" smtClean="0">
                <a:solidFill>
                  <a:srgbClr val="7030A0"/>
                </a:solidFill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results of youth </a:t>
            </a:r>
            <a:r>
              <a:rPr lang="en-US" sz="2000" dirty="0">
                <a:solidFill>
                  <a:srgbClr val="7030A0"/>
                </a:solidFill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  </a:t>
            </a:r>
            <a:r>
              <a:rPr lang="en-US" sz="2000" dirty="0" smtClean="0">
                <a:solidFill>
                  <a:srgbClr val="7030A0"/>
                </a:solidFill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employment policies; </a:t>
            </a:r>
            <a:r>
              <a:rPr lang="en-US" sz="2000" dirty="0">
                <a:solidFill>
                  <a:srgbClr val="7030A0"/>
                </a:solidFill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 </a:t>
            </a:r>
            <a:endParaRPr lang="en-US" sz="2000" dirty="0" smtClean="0">
              <a:solidFill>
                <a:srgbClr val="7030A0"/>
              </a:solidFill>
              <a:latin typeface="Arial" panose="020B0604020202020204" pitchFamily="34" charset="0"/>
              <a:ea typeface="Verdana" pitchFamily="34" charset="0"/>
              <a:cs typeface="Arial" panose="020B0604020202020204" pitchFamily="34" charset="0"/>
            </a:endParaRPr>
          </a:p>
          <a:p>
            <a:pPr marL="342900" indent="-342900" fontAlgn="base">
              <a:lnSpc>
                <a:spcPts val="2700"/>
              </a:lnSpc>
              <a:spcAft>
                <a:spcPts val="600"/>
              </a:spcAft>
              <a:buFont typeface="Arial"/>
              <a:buChar char="•"/>
            </a:pPr>
            <a:r>
              <a:rPr lang="en-US" sz="2000" dirty="0" smtClean="0">
                <a:solidFill>
                  <a:srgbClr val="7030A0"/>
                </a:solidFill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Develop</a:t>
            </a:r>
            <a:r>
              <a:rPr lang="en-US" sz="2000" dirty="0">
                <a:solidFill>
                  <a:srgbClr val="7030A0"/>
                </a:solidFill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 </a:t>
            </a:r>
            <a:r>
              <a:rPr lang="en-US" sz="2000" dirty="0" smtClean="0">
                <a:solidFill>
                  <a:srgbClr val="7030A0"/>
                </a:solidFill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quality apprenticeship systems in key sectors </a:t>
            </a:r>
            <a:r>
              <a:rPr lang="en-US" sz="2000" dirty="0">
                <a:solidFill>
                  <a:srgbClr val="7030A0"/>
                </a:solidFill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  </a:t>
            </a:r>
            <a:r>
              <a:rPr lang="en-US" sz="2000" dirty="0" smtClean="0">
                <a:solidFill>
                  <a:srgbClr val="7030A0"/>
                </a:solidFill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through</a:t>
            </a:r>
            <a:r>
              <a:rPr lang="en-US" sz="2000" dirty="0">
                <a:solidFill>
                  <a:srgbClr val="7030A0"/>
                </a:solidFill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 tripartite </a:t>
            </a:r>
            <a:r>
              <a:rPr lang="en-US" sz="2000" dirty="0" smtClean="0">
                <a:solidFill>
                  <a:srgbClr val="7030A0"/>
                </a:solidFill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social dialogue</a:t>
            </a:r>
            <a:r>
              <a:rPr lang="en-US" sz="2000" dirty="0">
                <a:solidFill>
                  <a:srgbClr val="7030A0"/>
                </a:solidFill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.   </a:t>
            </a:r>
          </a:p>
          <a:p>
            <a:pPr fontAlgn="base">
              <a:lnSpc>
                <a:spcPts val="2700"/>
              </a:lnSpc>
            </a:pPr>
            <a:r>
              <a:rPr lang="en-GB" sz="2000" b="1" dirty="0" smtClean="0">
                <a:solidFill>
                  <a:srgbClr val="7030A0"/>
                </a:solidFill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Coverage</a:t>
            </a:r>
            <a:endParaRPr lang="en-GB" sz="2000" b="1" dirty="0">
              <a:solidFill>
                <a:srgbClr val="7030A0"/>
              </a:solidFill>
              <a:latin typeface="Arial" panose="020B0604020202020204" pitchFamily="34" charset="0"/>
              <a:ea typeface="Verdana" pitchFamily="34" charset="0"/>
              <a:cs typeface="Arial" panose="020B0604020202020204" pitchFamily="34" charset="0"/>
            </a:endParaRPr>
          </a:p>
          <a:p>
            <a:pPr marL="342900" indent="-342900" fontAlgn="base">
              <a:lnSpc>
                <a:spcPts val="2700"/>
              </a:lnSpc>
              <a:buFont typeface="Arial"/>
              <a:buChar char="•"/>
            </a:pPr>
            <a:r>
              <a:rPr lang="en-GB" sz="2000" dirty="0" smtClean="0">
                <a:solidFill>
                  <a:srgbClr val="7030A0"/>
                </a:solidFill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Tailored support, policy dialogue and capacity strengthening initiatives in </a:t>
            </a:r>
            <a:r>
              <a:rPr lang="en-GB" sz="2000" dirty="0">
                <a:solidFill>
                  <a:srgbClr val="7030A0"/>
                </a:solidFill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three EU Member </a:t>
            </a:r>
            <a:r>
              <a:rPr lang="en-GB" sz="2000" dirty="0" smtClean="0">
                <a:solidFill>
                  <a:srgbClr val="7030A0"/>
                </a:solidFill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States (ES, LV, PT);</a:t>
            </a:r>
          </a:p>
          <a:p>
            <a:pPr marL="342900" indent="-342900" fontAlgn="base">
              <a:lnSpc>
                <a:spcPts val="2700"/>
              </a:lnSpc>
              <a:buFont typeface="Arial"/>
              <a:buChar char="•"/>
            </a:pPr>
            <a:r>
              <a:rPr lang="en-GB" sz="2000" dirty="0" smtClean="0">
                <a:solidFill>
                  <a:srgbClr val="7030A0"/>
                </a:solidFill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Development of tools and products that may be of use of other EU countries. </a:t>
            </a:r>
          </a:p>
          <a:p>
            <a:pPr fontAlgn="base">
              <a:lnSpc>
                <a:spcPts val="2700"/>
              </a:lnSpc>
            </a:pPr>
            <a:r>
              <a:rPr lang="en-GB" sz="2000" b="1" dirty="0" smtClean="0">
                <a:solidFill>
                  <a:srgbClr val="7030A0"/>
                </a:solidFill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Main partners</a:t>
            </a:r>
          </a:p>
          <a:p>
            <a:pPr marL="342900" indent="-342900" fontAlgn="base">
              <a:lnSpc>
                <a:spcPts val="2700"/>
              </a:lnSpc>
              <a:buFont typeface="Arial"/>
              <a:buChar char="•"/>
            </a:pPr>
            <a:r>
              <a:rPr lang="en-GB" sz="2000" dirty="0" smtClean="0">
                <a:solidFill>
                  <a:srgbClr val="7030A0"/>
                </a:solidFill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Ministries in charge of employment and labour, Ministries of Education, PES, social partners and youth organizations.</a:t>
            </a:r>
          </a:p>
          <a:p>
            <a:pPr fontAlgn="base">
              <a:lnSpc>
                <a:spcPts val="2700"/>
              </a:lnSpc>
            </a:pPr>
            <a:r>
              <a:rPr lang="en-GB" sz="2000" b="1" dirty="0" smtClean="0">
                <a:solidFill>
                  <a:srgbClr val="7030A0"/>
                </a:solidFill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Duration</a:t>
            </a:r>
          </a:p>
          <a:p>
            <a:pPr marL="342900" indent="-342900" fontAlgn="base">
              <a:lnSpc>
                <a:spcPts val="2700"/>
              </a:lnSpc>
              <a:buFont typeface="Arial"/>
              <a:buChar char="•"/>
            </a:pPr>
            <a:r>
              <a:rPr lang="en-GB" sz="2000" dirty="0" smtClean="0">
                <a:solidFill>
                  <a:srgbClr val="7030A0"/>
                </a:solidFill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18 months.</a:t>
            </a:r>
            <a:endParaRPr lang="en-GB" dirty="0" smtClean="0">
              <a:solidFill>
                <a:srgbClr val="7030A0"/>
              </a:solidFill>
              <a:latin typeface="Arial" panose="020B0604020202020204" pitchFamily="34" charset="0"/>
              <a:ea typeface="Verdana" pitchFamily="34" charset="0"/>
              <a:cs typeface="Arial" panose="020B0604020202020204" pitchFamily="34" charset="0"/>
            </a:endParaRPr>
          </a:p>
        </p:txBody>
      </p:sp>
      <p:pic>
        <p:nvPicPr>
          <p:cNvPr id="10" name="Imag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695711"/>
            <a:ext cx="9144001" cy="201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270559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mag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144001" cy="836712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5" name="Rectangle 4"/>
          <p:cNvSpPr/>
          <p:nvPr/>
        </p:nvSpPr>
        <p:spPr>
          <a:xfrm>
            <a:off x="0" y="0"/>
            <a:ext cx="9144000" cy="7647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0" y="188640"/>
            <a:ext cx="8964488" cy="46183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Key lessons</a:t>
            </a:r>
            <a:endParaRPr lang="en-GB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827584" y="2132856"/>
            <a:ext cx="7704856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buFont typeface="Arial"/>
              <a:buChar char="•"/>
            </a:pPr>
            <a:r>
              <a:rPr lang="en-GB" sz="2000" dirty="0">
                <a:solidFill>
                  <a:srgbClr val="7030A0"/>
                </a:solidFill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Inter-institutional coordination and partnerships are key to deliver on the policy objectives of the YG. </a:t>
            </a:r>
            <a:endParaRPr lang="en-GB" sz="2000" dirty="0" smtClean="0">
              <a:solidFill>
                <a:srgbClr val="7030A0"/>
              </a:solidFill>
              <a:latin typeface="Arial" panose="020B0604020202020204" pitchFamily="34" charset="0"/>
              <a:ea typeface="Verdana" pitchFamily="34" charset="0"/>
              <a:cs typeface="Arial" panose="020B0604020202020204" pitchFamily="34" charset="0"/>
            </a:endParaRPr>
          </a:p>
          <a:p>
            <a:pPr marL="342900" lvl="0" indent="-342900">
              <a:buFont typeface="Arial"/>
              <a:buChar char="•"/>
            </a:pPr>
            <a:endParaRPr lang="en-US" sz="2000" dirty="0">
              <a:solidFill>
                <a:srgbClr val="7030A0"/>
              </a:solidFill>
              <a:latin typeface="Arial" panose="020B0604020202020204" pitchFamily="34" charset="0"/>
              <a:ea typeface="Verdana" pitchFamily="34" charset="0"/>
              <a:cs typeface="Arial" panose="020B0604020202020204" pitchFamily="34" charset="0"/>
            </a:endParaRPr>
          </a:p>
          <a:p>
            <a:pPr marL="342900" lvl="0" indent="-342900">
              <a:buFont typeface="Arial"/>
              <a:buChar char="•"/>
            </a:pPr>
            <a:r>
              <a:rPr lang="en-GB" sz="2000" dirty="0">
                <a:solidFill>
                  <a:srgbClr val="7030A0"/>
                </a:solidFill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Coherence between the YG schemes and other employment and labour market policies should be ensured to maximize the results and foster sustainability. </a:t>
            </a:r>
          </a:p>
          <a:p>
            <a:pPr marL="342900" lvl="0" indent="-342900">
              <a:buFont typeface="Arial"/>
              <a:buChar char="•"/>
            </a:pPr>
            <a:endParaRPr lang="en-US" sz="2000" dirty="0">
              <a:solidFill>
                <a:srgbClr val="7030A0"/>
              </a:solidFill>
              <a:latin typeface="Arial" panose="020B0604020202020204" pitchFamily="34" charset="0"/>
              <a:ea typeface="Verdana" pitchFamily="34" charset="0"/>
              <a:cs typeface="Arial" panose="020B0604020202020204" pitchFamily="34" charset="0"/>
            </a:endParaRPr>
          </a:p>
          <a:p>
            <a:pPr marL="342900" lvl="0" indent="-342900">
              <a:buFont typeface="Arial"/>
              <a:buChar char="•"/>
            </a:pPr>
            <a:r>
              <a:rPr lang="en-GB" sz="2000" dirty="0">
                <a:solidFill>
                  <a:srgbClr val="7030A0"/>
                </a:solidFill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Importance of shifting from a project to a strategy/policy approach with a view to promoting labour market integration of discouraged and other inactive young people. </a:t>
            </a:r>
            <a:endParaRPr lang="en-US" sz="2000" dirty="0">
              <a:solidFill>
                <a:srgbClr val="7030A0"/>
              </a:solidFill>
              <a:latin typeface="Arial" panose="020B0604020202020204" pitchFamily="34" charset="0"/>
              <a:ea typeface="Verdana" pitchFamily="34" charset="0"/>
              <a:cs typeface="Arial" panose="020B0604020202020204" pitchFamily="34" charset="0"/>
            </a:endParaRPr>
          </a:p>
        </p:txBody>
      </p:sp>
      <p:pic>
        <p:nvPicPr>
          <p:cNvPr id="10" name="Imag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197" y="6757214"/>
            <a:ext cx="9144001" cy="201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270559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mag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144001" cy="836712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5" name="Rectangle 4"/>
          <p:cNvSpPr/>
          <p:nvPr/>
        </p:nvSpPr>
        <p:spPr>
          <a:xfrm>
            <a:off x="0" y="0"/>
            <a:ext cx="9144000" cy="7647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0" y="188640"/>
            <a:ext cx="8964488" cy="46183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Key lessons (2)</a:t>
            </a:r>
            <a:endParaRPr lang="en-GB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827584" y="2132856"/>
            <a:ext cx="770485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buFont typeface="Arial"/>
              <a:buChar char="•"/>
            </a:pPr>
            <a:r>
              <a:rPr lang="en-GB" sz="2000" dirty="0" smtClean="0">
                <a:solidFill>
                  <a:srgbClr val="7030A0"/>
                </a:solidFill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Monitoring </a:t>
            </a:r>
            <a:r>
              <a:rPr lang="en-GB" sz="2000" dirty="0">
                <a:solidFill>
                  <a:srgbClr val="7030A0"/>
                </a:solidFill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committees of YGPs should hold regular meetings and involve the representatives of the social partners and of young people. </a:t>
            </a:r>
            <a:endParaRPr lang="en-GB" sz="2000" dirty="0" smtClean="0">
              <a:solidFill>
                <a:srgbClr val="7030A0"/>
              </a:solidFill>
              <a:latin typeface="Arial" panose="020B0604020202020204" pitchFamily="34" charset="0"/>
              <a:ea typeface="Verdana" pitchFamily="34" charset="0"/>
              <a:cs typeface="Arial" panose="020B0604020202020204" pitchFamily="34" charset="0"/>
            </a:endParaRPr>
          </a:p>
          <a:p>
            <a:pPr marL="342900" lvl="0" indent="-342900">
              <a:buFont typeface="Arial"/>
              <a:buChar char="•"/>
            </a:pPr>
            <a:endParaRPr lang="en-US" sz="2000" dirty="0">
              <a:solidFill>
                <a:srgbClr val="7030A0"/>
              </a:solidFill>
              <a:latin typeface="Arial" panose="020B0604020202020204" pitchFamily="34" charset="0"/>
              <a:ea typeface="Verdana" pitchFamily="34" charset="0"/>
              <a:cs typeface="Arial" panose="020B0604020202020204" pitchFamily="34" charset="0"/>
            </a:endParaRPr>
          </a:p>
          <a:p>
            <a:pPr marL="342900" lvl="0" indent="-342900">
              <a:buFont typeface="Arial"/>
              <a:buChar char="•"/>
            </a:pPr>
            <a:r>
              <a:rPr lang="en-GB" sz="2000" dirty="0">
                <a:solidFill>
                  <a:srgbClr val="7030A0"/>
                </a:solidFill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There is a need to balance the focus between quantitative and qualitative targets of the YGPs</a:t>
            </a:r>
            <a:r>
              <a:rPr lang="en-US" sz="2000" dirty="0">
                <a:solidFill>
                  <a:srgbClr val="7030A0"/>
                </a:solidFill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. </a:t>
            </a:r>
            <a:endParaRPr lang="en-US" sz="2000" dirty="0" smtClean="0">
              <a:solidFill>
                <a:srgbClr val="7030A0"/>
              </a:solidFill>
              <a:latin typeface="Arial" panose="020B0604020202020204" pitchFamily="34" charset="0"/>
              <a:ea typeface="Verdana" pitchFamily="34" charset="0"/>
              <a:cs typeface="Arial" panose="020B0604020202020204" pitchFamily="34" charset="0"/>
            </a:endParaRPr>
          </a:p>
          <a:p>
            <a:pPr marL="342900" lvl="0" indent="-342900">
              <a:buFont typeface="Arial"/>
              <a:buChar char="•"/>
            </a:pPr>
            <a:endParaRPr lang="en-US" sz="2000" dirty="0">
              <a:solidFill>
                <a:srgbClr val="7030A0"/>
              </a:solidFill>
              <a:latin typeface="Arial" panose="020B0604020202020204" pitchFamily="34" charset="0"/>
              <a:ea typeface="Verdana" pitchFamily="34" charset="0"/>
              <a:cs typeface="Arial" panose="020B0604020202020204" pitchFamily="34" charset="0"/>
            </a:endParaRPr>
          </a:p>
          <a:p>
            <a:pPr marL="342900" lvl="0" indent="-342900">
              <a:buFont typeface="Arial"/>
              <a:buChar char="•"/>
            </a:pPr>
            <a:r>
              <a:rPr lang="en-GB" sz="2000" dirty="0">
                <a:solidFill>
                  <a:srgbClr val="7030A0"/>
                </a:solidFill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Performance monitoring should embrace all the policy pillars of the YG</a:t>
            </a:r>
            <a:r>
              <a:rPr lang="en-GB" sz="2000" i="1" dirty="0">
                <a:latin typeface="Arial"/>
                <a:cs typeface="Arial"/>
              </a:rPr>
              <a:t>.</a:t>
            </a:r>
            <a:r>
              <a:rPr lang="en-GB" sz="2000" dirty="0">
                <a:latin typeface="Arial"/>
                <a:cs typeface="Arial"/>
              </a:rPr>
              <a:t> </a:t>
            </a:r>
            <a:endParaRPr lang="en-US" sz="2000" dirty="0">
              <a:latin typeface="Arial"/>
              <a:cs typeface="Arial"/>
            </a:endParaRPr>
          </a:p>
        </p:txBody>
      </p:sp>
      <p:pic>
        <p:nvPicPr>
          <p:cNvPr id="10" name="Imag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197" y="6757214"/>
            <a:ext cx="9144001" cy="201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931476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mag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144001" cy="836712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5" name="Rectangle 4"/>
          <p:cNvSpPr/>
          <p:nvPr/>
        </p:nvSpPr>
        <p:spPr>
          <a:xfrm>
            <a:off x="0" y="0"/>
            <a:ext cx="9144000" cy="7647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0" y="188640"/>
            <a:ext cx="8964488" cy="46183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lang="en-GB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ain </a:t>
            </a:r>
            <a:r>
              <a:rPr lang="en-GB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products (YG component) </a:t>
            </a:r>
            <a:endParaRPr lang="en-GB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827584" y="1628800"/>
            <a:ext cx="7704856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buFont typeface="Arial"/>
              <a:buChar char="•"/>
            </a:pPr>
            <a:r>
              <a:rPr lang="en-GB" sz="2000" dirty="0" smtClean="0">
                <a:solidFill>
                  <a:srgbClr val="7030A0"/>
                </a:solidFill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A series of deliverables and tools to monitor the performance of the YGPs during implementation (learning packages, guides, templates);</a:t>
            </a:r>
          </a:p>
          <a:p>
            <a:pPr marL="342900" lvl="0" indent="-342900">
              <a:buFont typeface="Arial"/>
              <a:buChar char="•"/>
            </a:pPr>
            <a:endParaRPr lang="en-GB" sz="2000" dirty="0">
              <a:solidFill>
                <a:srgbClr val="7030A0"/>
              </a:solidFill>
              <a:latin typeface="Arial" panose="020B0604020202020204" pitchFamily="34" charset="0"/>
              <a:ea typeface="Verdana" pitchFamily="34" charset="0"/>
              <a:cs typeface="Arial" panose="020B0604020202020204" pitchFamily="34" charset="0"/>
            </a:endParaRPr>
          </a:p>
          <a:p>
            <a:pPr marL="342900" lvl="0" indent="-342900">
              <a:buFont typeface="Arial"/>
              <a:buChar char="•"/>
            </a:pPr>
            <a:r>
              <a:rPr lang="en-GB" sz="2000" dirty="0" smtClean="0">
                <a:solidFill>
                  <a:srgbClr val="7030A0"/>
                </a:solidFill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A methodology to gauge the social and economic costs and benefits of the YG;</a:t>
            </a:r>
          </a:p>
          <a:p>
            <a:pPr marL="342900" lvl="0" indent="-342900">
              <a:buFont typeface="Arial"/>
              <a:buChar char="•"/>
            </a:pPr>
            <a:endParaRPr lang="en-GB" sz="2000" dirty="0">
              <a:solidFill>
                <a:srgbClr val="7030A0"/>
              </a:solidFill>
              <a:latin typeface="Arial" panose="020B0604020202020204" pitchFamily="34" charset="0"/>
              <a:ea typeface="Verdana" pitchFamily="34" charset="0"/>
              <a:cs typeface="Arial" panose="020B0604020202020204" pitchFamily="34" charset="0"/>
            </a:endParaRPr>
          </a:p>
          <a:p>
            <a:pPr marL="342900" lvl="0" indent="-342900">
              <a:buFont typeface="Arial"/>
              <a:buChar char="•"/>
            </a:pPr>
            <a:r>
              <a:rPr lang="en-GB" sz="2000" dirty="0" smtClean="0">
                <a:solidFill>
                  <a:srgbClr val="7030A0"/>
                </a:solidFill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Approaches to tackle youth discouragement and inactivity through outreach strategies;</a:t>
            </a:r>
          </a:p>
          <a:p>
            <a:pPr marL="342900" lvl="0" indent="-342900">
              <a:buFont typeface="Arial"/>
              <a:buChar char="•"/>
            </a:pPr>
            <a:endParaRPr lang="en-GB" sz="2000" dirty="0">
              <a:solidFill>
                <a:srgbClr val="7030A0"/>
              </a:solidFill>
              <a:latin typeface="Arial" panose="020B0604020202020204" pitchFamily="34" charset="0"/>
              <a:ea typeface="Verdana" pitchFamily="34" charset="0"/>
              <a:cs typeface="Arial" panose="020B0604020202020204" pitchFamily="34" charset="0"/>
            </a:endParaRPr>
          </a:p>
          <a:p>
            <a:pPr marL="342900" lvl="0" indent="-342900">
              <a:buFont typeface="Arial"/>
              <a:buChar char="•"/>
            </a:pPr>
            <a:r>
              <a:rPr lang="en-GB" sz="2000" dirty="0" smtClean="0">
                <a:solidFill>
                  <a:srgbClr val="7030A0"/>
                </a:solidFill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A framework to define the quality of offers of YGPs; </a:t>
            </a:r>
          </a:p>
          <a:p>
            <a:pPr marL="342900" lvl="0" indent="-342900">
              <a:buFont typeface="Arial"/>
              <a:buChar char="•"/>
            </a:pPr>
            <a:endParaRPr lang="en-GB" sz="2000" dirty="0">
              <a:solidFill>
                <a:srgbClr val="7030A0"/>
              </a:solidFill>
              <a:latin typeface="Arial" panose="020B0604020202020204" pitchFamily="34" charset="0"/>
              <a:ea typeface="Verdana" pitchFamily="34" charset="0"/>
              <a:cs typeface="Arial" panose="020B0604020202020204" pitchFamily="34" charset="0"/>
            </a:endParaRPr>
          </a:p>
          <a:p>
            <a:pPr marL="342900" lvl="0" indent="-342900">
              <a:buFont typeface="Arial"/>
              <a:buChar char="•"/>
            </a:pPr>
            <a:r>
              <a:rPr lang="en-GB" sz="2000" dirty="0" smtClean="0">
                <a:solidFill>
                  <a:srgbClr val="7030A0"/>
                </a:solidFill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A series of policy briefs/technical notes on policy benchmarks on the main pillars of the YG.</a:t>
            </a:r>
            <a:endParaRPr lang="en-US" sz="2000" dirty="0">
              <a:latin typeface="Arial"/>
              <a:cs typeface="Arial"/>
            </a:endParaRPr>
          </a:p>
        </p:txBody>
      </p:sp>
      <p:pic>
        <p:nvPicPr>
          <p:cNvPr id="10" name="Imag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197" y="6757214"/>
            <a:ext cx="9144001" cy="201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413563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mag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144001" cy="836712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0" y="0"/>
            <a:ext cx="9144000" cy="7647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323528" y="196678"/>
            <a:ext cx="8208912" cy="46183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Dissemination of experiences and tools  </a:t>
            </a:r>
            <a:endParaRPr lang="en-GB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Imag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695711"/>
            <a:ext cx="9144001" cy="201572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755576" y="2132856"/>
            <a:ext cx="770485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GB" sz="2000" dirty="0">
                <a:solidFill>
                  <a:srgbClr val="7030A0"/>
                </a:solidFill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Web-based repository </a:t>
            </a:r>
            <a:r>
              <a:rPr lang="en-GB" sz="2000" dirty="0" smtClean="0">
                <a:solidFill>
                  <a:srgbClr val="7030A0"/>
                </a:solidFill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for all the deliverables produced through the Action</a:t>
            </a:r>
          </a:p>
          <a:p>
            <a:endParaRPr lang="en-GB" sz="2000" dirty="0">
              <a:solidFill>
                <a:srgbClr val="7030A0"/>
              </a:solidFill>
              <a:latin typeface="Arial" panose="020B0604020202020204" pitchFamily="34" charset="0"/>
              <a:ea typeface="Verdana" pitchFamily="34" charset="0"/>
              <a:cs typeface="Arial" panose="020B0604020202020204" pitchFamily="34" charset="0"/>
            </a:endParaRPr>
          </a:p>
          <a:p>
            <a:pPr marL="342900" lvl="0" indent="-342900">
              <a:buFont typeface="Arial"/>
              <a:buChar char="•"/>
            </a:pPr>
            <a:r>
              <a:rPr lang="en-GB" sz="2000" dirty="0" smtClean="0">
                <a:solidFill>
                  <a:srgbClr val="7030A0"/>
                </a:solidFill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Interactive/electronic versions of learning packages</a:t>
            </a:r>
          </a:p>
          <a:p>
            <a:pPr marL="342900" lvl="0" indent="-342900">
              <a:buFont typeface="Arial"/>
              <a:buChar char="•"/>
            </a:pPr>
            <a:endParaRPr lang="en-GB" sz="2000" dirty="0">
              <a:solidFill>
                <a:srgbClr val="7030A0"/>
              </a:solidFill>
              <a:latin typeface="Arial" panose="020B0604020202020204" pitchFamily="34" charset="0"/>
              <a:ea typeface="Verdana" pitchFamily="34" charset="0"/>
              <a:cs typeface="Arial" panose="020B0604020202020204" pitchFamily="34" charset="0"/>
            </a:endParaRPr>
          </a:p>
          <a:p>
            <a:pPr marL="342900" lvl="0" indent="-342900">
              <a:buFont typeface="Arial"/>
              <a:buChar char="•"/>
            </a:pPr>
            <a:r>
              <a:rPr lang="en-GB" sz="2000" dirty="0" smtClean="0">
                <a:solidFill>
                  <a:srgbClr val="7030A0"/>
                </a:solidFill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A group mailing list to share the products and briefs as they are completed</a:t>
            </a:r>
          </a:p>
          <a:p>
            <a:pPr marL="342900" lvl="0" indent="-342900">
              <a:buFont typeface="Arial"/>
              <a:buChar char="•"/>
            </a:pPr>
            <a:endParaRPr lang="en-GB" sz="2000" dirty="0">
              <a:solidFill>
                <a:srgbClr val="7030A0"/>
              </a:solidFill>
              <a:latin typeface="Arial" panose="020B0604020202020204" pitchFamily="34" charset="0"/>
              <a:ea typeface="Verdana" pitchFamily="34" charset="0"/>
              <a:cs typeface="Arial" panose="020B0604020202020204" pitchFamily="34" charset="0"/>
            </a:endParaRPr>
          </a:p>
          <a:p>
            <a:pPr marL="342900" lvl="0" indent="-342900">
              <a:buFont typeface="Arial"/>
              <a:buChar char="•"/>
            </a:pPr>
            <a:r>
              <a:rPr lang="en-GB" sz="2000" dirty="0" smtClean="0">
                <a:solidFill>
                  <a:srgbClr val="7030A0"/>
                </a:solidFill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Other means </a:t>
            </a:r>
            <a:r>
              <a:rPr lang="en-US" sz="2000" dirty="0" smtClean="0">
                <a:solidFill>
                  <a:srgbClr val="7030A0"/>
                </a:solidFill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…suggestions? </a:t>
            </a:r>
            <a:r>
              <a:rPr lang="en-GB" sz="2000" dirty="0" smtClean="0">
                <a:solidFill>
                  <a:srgbClr val="7030A0"/>
                </a:solidFill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 </a:t>
            </a:r>
            <a:endParaRPr lang="en-US" sz="20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5270559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144001" cy="836712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0" y="0"/>
            <a:ext cx="9144000" cy="6926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atin typeface="Century Gothic" pitchFamily="34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123728" y="188640"/>
            <a:ext cx="4473186" cy="4618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Contact </a:t>
            </a:r>
            <a:endParaRPr lang="en-GB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Imag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695711"/>
            <a:ext cx="9144001" cy="201572"/>
          </a:xfrm>
          <a:prstGeom prst="rect">
            <a:avLst/>
          </a:prstGeom>
        </p:spPr>
      </p:pic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457200" y="1600203"/>
            <a:ext cx="8229600" cy="4525963"/>
          </a:xfrm>
          <a:prstGeom prst="rect">
            <a:avLst/>
          </a:prstGeom>
        </p:spPr>
        <p:txBody>
          <a:bodyPr vert="horz" lIns="91414" tIns="45708" rIns="91414" bIns="45708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  <a:buFontTx/>
              <a:buNone/>
            </a:pPr>
            <a:endParaRPr lang="es-ES" altLang="en-US" sz="2400" b="1" dirty="0"/>
          </a:p>
          <a:p>
            <a:pPr>
              <a:lnSpc>
                <a:spcPct val="90000"/>
              </a:lnSpc>
              <a:buFontTx/>
              <a:buNone/>
            </a:pPr>
            <a:endParaRPr lang="es-ES" altLang="en-US" sz="2000" dirty="0"/>
          </a:p>
          <a:p>
            <a:pPr>
              <a:lnSpc>
                <a:spcPct val="90000"/>
              </a:lnSpc>
              <a:buFontTx/>
              <a:buNone/>
            </a:pPr>
            <a:r>
              <a:rPr lang="es-ES" altLang="en-US" sz="2000" dirty="0" smtClean="0"/>
              <a:t>YOUTH EMPLOYMENT PROGRAMME UNIT </a:t>
            </a:r>
          </a:p>
          <a:p>
            <a:pPr>
              <a:lnSpc>
                <a:spcPct val="90000"/>
              </a:lnSpc>
              <a:buFontTx/>
              <a:buNone/>
            </a:pPr>
            <a:endParaRPr lang="es-ES" altLang="en-US" sz="2000" dirty="0" smtClean="0"/>
          </a:p>
          <a:p>
            <a:pPr>
              <a:lnSpc>
                <a:spcPct val="90000"/>
              </a:lnSpc>
              <a:buFontTx/>
              <a:buNone/>
            </a:pPr>
            <a:r>
              <a:rPr lang="es-ES" altLang="en-US" sz="1800" dirty="0" smtClean="0"/>
              <a:t>INTERNATIONAL </a:t>
            </a:r>
            <a:r>
              <a:rPr lang="es-ES" altLang="en-US" sz="1800" dirty="0" smtClean="0"/>
              <a:t>LABOUR </a:t>
            </a:r>
            <a:r>
              <a:rPr lang="es-ES" altLang="en-US" sz="1800" dirty="0" smtClean="0"/>
              <a:t>OFFICE, GENEVA </a:t>
            </a:r>
            <a:endParaRPr lang="es-ES" altLang="en-US" sz="1800" dirty="0"/>
          </a:p>
          <a:p>
            <a:pPr>
              <a:lnSpc>
                <a:spcPct val="90000"/>
              </a:lnSpc>
              <a:buFontTx/>
              <a:buNone/>
            </a:pPr>
            <a:endParaRPr lang="es-ES" altLang="en-US" sz="1800" dirty="0" smtClean="0"/>
          </a:p>
          <a:p>
            <a:pPr>
              <a:lnSpc>
                <a:spcPct val="90000"/>
              </a:lnSpc>
              <a:buFontTx/>
              <a:buNone/>
            </a:pPr>
            <a:r>
              <a:rPr lang="es-ES" altLang="en-US" sz="2000" dirty="0" smtClean="0"/>
              <a:t>Email</a:t>
            </a:r>
            <a:r>
              <a:rPr lang="es-ES" altLang="en-US" sz="2000" dirty="0"/>
              <a:t>: </a:t>
            </a:r>
            <a:r>
              <a:rPr lang="es-ES" altLang="en-US" sz="2000" dirty="0" smtClean="0">
                <a:hlinkClick r:id="rId5"/>
              </a:rPr>
              <a:t>nebuloni@ilo.org</a:t>
            </a:r>
            <a:endParaRPr lang="es-ES" altLang="en-US" sz="2000" dirty="0" smtClean="0"/>
          </a:p>
          <a:p>
            <a:pPr>
              <a:lnSpc>
                <a:spcPct val="90000"/>
              </a:lnSpc>
              <a:buFontTx/>
              <a:buNone/>
            </a:pPr>
            <a:endParaRPr lang="es-ES" altLang="en-US" sz="2000" dirty="0" smtClean="0"/>
          </a:p>
          <a:p>
            <a:pPr>
              <a:lnSpc>
                <a:spcPct val="90000"/>
              </a:lnSpc>
              <a:buFontTx/>
              <a:buNone/>
            </a:pPr>
            <a:r>
              <a:rPr lang="es-ES" altLang="en-US" sz="2000" dirty="0" smtClean="0"/>
              <a:t>Web</a:t>
            </a:r>
            <a:r>
              <a:rPr lang="es-ES" altLang="en-US" sz="2000" dirty="0"/>
              <a:t>: </a:t>
            </a:r>
            <a:r>
              <a:rPr lang="es-ES" altLang="en-US" sz="2000" dirty="0">
                <a:hlinkClick r:id="rId6"/>
              </a:rPr>
              <a:t>www.ilo.org</a:t>
            </a:r>
            <a:r>
              <a:rPr lang="es-ES" altLang="en-US" sz="2000" dirty="0" smtClean="0">
                <a:hlinkClick r:id="rId6"/>
              </a:rPr>
              <a:t>/youth</a:t>
            </a:r>
            <a:endParaRPr lang="es-ES" altLang="en-US" sz="2000" dirty="0" smtClean="0"/>
          </a:p>
          <a:p>
            <a:pPr>
              <a:lnSpc>
                <a:spcPct val="90000"/>
              </a:lnSpc>
              <a:buFontTx/>
              <a:buNone/>
            </a:pPr>
            <a:endParaRPr lang="es-ES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44468128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4672</TotalTime>
  <Words>344</Words>
  <Application>Microsoft Office PowerPoint</Application>
  <PresentationFormat>On-screen Show (4:3)</PresentationFormat>
  <Paragraphs>75</Paragraphs>
  <Slides>8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Century Gothic</vt:lpstr>
      <vt:lpstr>Verdana</vt:lpstr>
      <vt:lpstr>Office Theme</vt:lpstr>
      <vt:lpstr>A snapshot of the joint EC-ILO Action on youth employment policy: Youth Guarantee component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ILO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Lazo Castro, Milagros</dc:creator>
  <cp:lastModifiedBy>Nebuloni, Valter</cp:lastModifiedBy>
  <cp:revision>295</cp:revision>
  <cp:lastPrinted>2016-08-03T17:52:19Z</cp:lastPrinted>
  <dcterms:created xsi:type="dcterms:W3CDTF">2014-10-31T10:58:31Z</dcterms:created>
  <dcterms:modified xsi:type="dcterms:W3CDTF">2017-05-26T13:44:33Z</dcterms:modified>
</cp:coreProperties>
</file>